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1"/>
  </p:notesMasterIdLst>
  <p:sldIdLst>
    <p:sldId id="605" r:id="rId2"/>
    <p:sldId id="627" r:id="rId3"/>
    <p:sldId id="616" r:id="rId4"/>
    <p:sldId id="446" r:id="rId5"/>
    <p:sldId id="615" r:id="rId6"/>
    <p:sldId id="668" r:id="rId7"/>
    <p:sldId id="653" r:id="rId8"/>
    <p:sldId id="624" r:id="rId9"/>
    <p:sldId id="667" r:id="rId10"/>
    <p:sldId id="258" r:id="rId11"/>
    <p:sldId id="620" r:id="rId12"/>
    <p:sldId id="661" r:id="rId13"/>
    <p:sldId id="664" r:id="rId14"/>
    <p:sldId id="609" r:id="rId15"/>
    <p:sldId id="617" r:id="rId16"/>
    <p:sldId id="632" r:id="rId17"/>
    <p:sldId id="633" r:id="rId18"/>
    <p:sldId id="634" r:id="rId19"/>
    <p:sldId id="630" r:id="rId20"/>
    <p:sldId id="641" r:id="rId21"/>
    <p:sldId id="654" r:id="rId22"/>
    <p:sldId id="635" r:id="rId23"/>
    <p:sldId id="636" r:id="rId24"/>
    <p:sldId id="637" r:id="rId25"/>
    <p:sldId id="638" r:id="rId26"/>
    <p:sldId id="639" r:id="rId27"/>
    <p:sldId id="640" r:id="rId28"/>
    <p:sldId id="655" r:id="rId29"/>
    <p:sldId id="625" r:id="rId30"/>
    <p:sldId id="626" r:id="rId31"/>
    <p:sldId id="642" r:id="rId32"/>
    <p:sldId id="643" r:id="rId33"/>
    <p:sldId id="644" r:id="rId34"/>
    <p:sldId id="645" r:id="rId35"/>
    <p:sldId id="662" r:id="rId36"/>
    <p:sldId id="656" r:id="rId37"/>
    <p:sldId id="646" r:id="rId38"/>
    <p:sldId id="648" r:id="rId39"/>
    <p:sldId id="649" r:id="rId40"/>
    <p:sldId id="650" r:id="rId41"/>
    <p:sldId id="658" r:id="rId42"/>
    <p:sldId id="663" r:id="rId43"/>
    <p:sldId id="659" r:id="rId44"/>
    <p:sldId id="666" r:id="rId45"/>
    <p:sldId id="660" r:id="rId46"/>
    <p:sldId id="665" r:id="rId47"/>
    <p:sldId id="669" r:id="rId48"/>
    <p:sldId id="614" r:id="rId49"/>
    <p:sldId id="628" r:id="rId50"/>
  </p:sldIdLst>
  <p:sldSz cx="18002250" cy="9601200"/>
  <p:notesSz cx="6888163" cy="10021888"/>
  <p:defaultTextStyle>
    <a:defPPr>
      <a:defRPr lang="en-US"/>
    </a:defPPr>
    <a:lvl1pPr marL="0" algn="l" defTabSz="1280001" rtl="0" eaLnBrk="1" latinLnBrk="0" hangingPunct="1">
      <a:defRPr sz="2500" kern="1200">
        <a:solidFill>
          <a:schemeClr val="tx1"/>
        </a:solidFill>
        <a:latin typeface="+mn-lt"/>
        <a:ea typeface="+mn-ea"/>
        <a:cs typeface="+mn-cs"/>
      </a:defRPr>
    </a:lvl1pPr>
    <a:lvl2pPr marL="640001" algn="l" defTabSz="1280001" rtl="0" eaLnBrk="1" latinLnBrk="0" hangingPunct="1">
      <a:defRPr sz="2500" kern="1200">
        <a:solidFill>
          <a:schemeClr val="tx1"/>
        </a:solidFill>
        <a:latin typeface="+mn-lt"/>
        <a:ea typeface="+mn-ea"/>
        <a:cs typeface="+mn-cs"/>
      </a:defRPr>
    </a:lvl2pPr>
    <a:lvl3pPr marL="1280001" algn="l" defTabSz="1280001" rtl="0" eaLnBrk="1" latinLnBrk="0" hangingPunct="1">
      <a:defRPr sz="2500" kern="1200">
        <a:solidFill>
          <a:schemeClr val="tx1"/>
        </a:solidFill>
        <a:latin typeface="+mn-lt"/>
        <a:ea typeface="+mn-ea"/>
        <a:cs typeface="+mn-cs"/>
      </a:defRPr>
    </a:lvl3pPr>
    <a:lvl4pPr marL="1920003" algn="l" defTabSz="1280001" rtl="0" eaLnBrk="1" latinLnBrk="0" hangingPunct="1">
      <a:defRPr sz="2500" kern="1200">
        <a:solidFill>
          <a:schemeClr val="tx1"/>
        </a:solidFill>
        <a:latin typeface="+mn-lt"/>
        <a:ea typeface="+mn-ea"/>
        <a:cs typeface="+mn-cs"/>
      </a:defRPr>
    </a:lvl4pPr>
    <a:lvl5pPr marL="2560004" algn="l" defTabSz="1280001" rtl="0" eaLnBrk="1" latinLnBrk="0" hangingPunct="1">
      <a:defRPr sz="2500" kern="1200">
        <a:solidFill>
          <a:schemeClr val="tx1"/>
        </a:solidFill>
        <a:latin typeface="+mn-lt"/>
        <a:ea typeface="+mn-ea"/>
        <a:cs typeface="+mn-cs"/>
      </a:defRPr>
    </a:lvl5pPr>
    <a:lvl6pPr marL="3200004" algn="l" defTabSz="1280001" rtl="0" eaLnBrk="1" latinLnBrk="0" hangingPunct="1">
      <a:defRPr sz="2500" kern="1200">
        <a:solidFill>
          <a:schemeClr val="tx1"/>
        </a:solidFill>
        <a:latin typeface="+mn-lt"/>
        <a:ea typeface="+mn-ea"/>
        <a:cs typeface="+mn-cs"/>
      </a:defRPr>
    </a:lvl6pPr>
    <a:lvl7pPr marL="3840005" algn="l" defTabSz="1280001" rtl="0" eaLnBrk="1" latinLnBrk="0" hangingPunct="1">
      <a:defRPr sz="2500" kern="1200">
        <a:solidFill>
          <a:schemeClr val="tx1"/>
        </a:solidFill>
        <a:latin typeface="+mn-lt"/>
        <a:ea typeface="+mn-ea"/>
        <a:cs typeface="+mn-cs"/>
      </a:defRPr>
    </a:lvl7pPr>
    <a:lvl8pPr marL="4480006" algn="l" defTabSz="1280001" rtl="0" eaLnBrk="1" latinLnBrk="0" hangingPunct="1">
      <a:defRPr sz="2500" kern="1200">
        <a:solidFill>
          <a:schemeClr val="tx1"/>
        </a:solidFill>
        <a:latin typeface="+mn-lt"/>
        <a:ea typeface="+mn-ea"/>
        <a:cs typeface="+mn-cs"/>
      </a:defRPr>
    </a:lvl8pPr>
    <a:lvl9pPr marL="5120006" algn="l" defTabSz="1280001" rtl="0" eaLnBrk="1" latinLnBrk="0" hangingPunct="1">
      <a:defRPr sz="25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024">
          <p15:clr>
            <a:srgbClr val="A4A3A4"/>
          </p15:clr>
        </p15:guide>
        <p15:guide id="2" pos="567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871" autoAdjust="0"/>
    <p:restoredTop sz="96405" autoAdjust="0"/>
  </p:normalViewPr>
  <p:slideViewPr>
    <p:cSldViewPr>
      <p:cViewPr varScale="1">
        <p:scale>
          <a:sx n="81" d="100"/>
          <a:sy n="81" d="100"/>
        </p:scale>
        <p:origin x="636" y="90"/>
      </p:cViewPr>
      <p:guideLst>
        <p:guide orient="horz" pos="3024"/>
        <p:guide pos="5670"/>
      </p:guideLst>
    </p:cSldViewPr>
  </p:slideViewPr>
  <p:outlineViewPr>
    <p:cViewPr>
      <p:scale>
        <a:sx n="33" d="100"/>
        <a:sy n="33" d="100"/>
      </p:scale>
      <p:origin x="0" y="0"/>
    </p:cViewPr>
  </p:outlineViewPr>
  <p:notesTextViewPr>
    <p:cViewPr>
      <p:scale>
        <a:sx n="100" d="100"/>
        <a:sy n="100" d="100"/>
      </p:scale>
      <p:origin x="0" y="0"/>
    </p:cViewPr>
  </p:notesTextViewPr>
  <p:notesViewPr>
    <p:cSldViewPr>
      <p:cViewPr>
        <p:scale>
          <a:sx n="67" d="100"/>
          <a:sy n="67" d="100"/>
        </p:scale>
        <p:origin x="2344" y="3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GEF</c:v>
                </c:pt>
              </c:strCache>
            </c:strRef>
          </c:tx>
          <c:spPr>
            <a:solidFill>
              <a:schemeClr val="accent1"/>
            </a:solidFill>
            <a:ln>
              <a:noFill/>
            </a:ln>
            <a:effectLst/>
          </c:spPr>
          <c:invertIfNegative val="0"/>
          <c:cat>
            <c:strRef>
              <c:f>Sheet1!$A$2:$A$5</c:f>
              <c:strCache>
                <c:ptCount val="4"/>
                <c:pt idx="0">
                  <c:v>Component 1</c:v>
                </c:pt>
                <c:pt idx="1">
                  <c:v>Component 2</c:v>
                </c:pt>
                <c:pt idx="2">
                  <c:v>Component 3</c:v>
                </c:pt>
                <c:pt idx="3">
                  <c:v>Component 4</c:v>
                </c:pt>
              </c:strCache>
            </c:strRef>
          </c:cat>
          <c:val>
            <c:numRef>
              <c:f>Sheet1!$B$2:$B$5</c:f>
              <c:numCache>
                <c:formatCode>0</c:formatCode>
                <c:ptCount val="4"/>
                <c:pt idx="0">
                  <c:v>705657.81</c:v>
                </c:pt>
                <c:pt idx="1">
                  <c:v>868501.92</c:v>
                </c:pt>
                <c:pt idx="2">
                  <c:v>3094038.09</c:v>
                </c:pt>
                <c:pt idx="3">
                  <c:v>759939.18</c:v>
                </c:pt>
              </c:numCache>
            </c:numRef>
          </c:val>
          <c:extLst xmlns:c16r2="http://schemas.microsoft.com/office/drawing/2015/06/chart">
            <c:ext xmlns:c16="http://schemas.microsoft.com/office/drawing/2014/chart" uri="{C3380CC4-5D6E-409C-BE32-E72D297353CC}">
              <c16:uniqueId val="{00000000-C187-41C5-8478-AA7250218CBC}"/>
            </c:ext>
          </c:extLst>
        </c:ser>
        <c:ser>
          <c:idx val="1"/>
          <c:order val="1"/>
          <c:tx>
            <c:strRef>
              <c:f>Sheet1!$C$1</c:f>
              <c:strCache>
                <c:ptCount val="1"/>
                <c:pt idx="0">
                  <c:v>Co-financing</c:v>
                </c:pt>
              </c:strCache>
            </c:strRef>
          </c:tx>
          <c:spPr>
            <a:solidFill>
              <a:schemeClr val="accent2"/>
            </a:solidFill>
            <a:ln>
              <a:noFill/>
            </a:ln>
            <a:effectLst/>
          </c:spPr>
          <c:invertIfNegative val="0"/>
          <c:cat>
            <c:strRef>
              <c:f>Sheet1!$A$2:$A$5</c:f>
              <c:strCache>
                <c:ptCount val="4"/>
                <c:pt idx="0">
                  <c:v>Component 1</c:v>
                </c:pt>
                <c:pt idx="1">
                  <c:v>Component 2</c:v>
                </c:pt>
                <c:pt idx="2">
                  <c:v>Component 3</c:v>
                </c:pt>
                <c:pt idx="3">
                  <c:v>Component 4</c:v>
                </c:pt>
              </c:strCache>
            </c:strRef>
          </c:cat>
          <c:val>
            <c:numRef>
              <c:f>Sheet1!$C$2:$C$5</c:f>
              <c:numCache>
                <c:formatCode>0</c:formatCode>
                <c:ptCount val="4"/>
                <c:pt idx="0">
                  <c:v>4071555.84</c:v>
                </c:pt>
                <c:pt idx="1">
                  <c:v>4071555.84</c:v>
                </c:pt>
                <c:pt idx="2">
                  <c:v>24799476.48</c:v>
                </c:pt>
                <c:pt idx="3">
                  <c:v>4071555.84</c:v>
                </c:pt>
              </c:numCache>
            </c:numRef>
          </c:val>
          <c:extLst xmlns:c16r2="http://schemas.microsoft.com/office/drawing/2015/06/chart">
            <c:ext xmlns:c16="http://schemas.microsoft.com/office/drawing/2014/chart" uri="{C3380CC4-5D6E-409C-BE32-E72D297353CC}">
              <c16:uniqueId val="{00000001-C187-41C5-8478-AA7250218CBC}"/>
            </c:ext>
          </c:extLst>
        </c:ser>
        <c:dLbls>
          <c:showLegendKey val="0"/>
          <c:showVal val="0"/>
          <c:showCatName val="0"/>
          <c:showSerName val="0"/>
          <c:showPercent val="0"/>
          <c:showBubbleSize val="0"/>
        </c:dLbls>
        <c:gapWidth val="150"/>
        <c:axId val="1017706576"/>
        <c:axId val="1017695696"/>
      </c:barChart>
      <c:catAx>
        <c:axId val="10177065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endParaRPr lang="en-US"/>
          </a:p>
        </c:txPr>
        <c:crossAx val="1017695696"/>
        <c:crosses val="autoZero"/>
        <c:auto val="1"/>
        <c:lblAlgn val="ctr"/>
        <c:lblOffset val="100"/>
        <c:noMultiLvlLbl val="0"/>
      </c:catAx>
      <c:valAx>
        <c:axId val="1017695696"/>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2000" b="1" i="0" u="none" strike="noStrike" kern="1200" baseline="0">
                <a:solidFill>
                  <a:schemeClr val="tx1">
                    <a:lumMod val="65000"/>
                    <a:lumOff val="35000"/>
                  </a:schemeClr>
                </a:solidFill>
                <a:latin typeface="+mn-lt"/>
                <a:ea typeface="+mn-ea"/>
                <a:cs typeface="+mn-cs"/>
              </a:defRPr>
            </a:pPr>
            <a:endParaRPr lang="en-US"/>
          </a:p>
        </c:txPr>
        <c:crossAx val="10177065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3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0.5957</cdr:x>
      <cdr:y>0.64422</cdr:y>
    </cdr:from>
    <cdr:to>
      <cdr:x>0.65214</cdr:x>
      <cdr:y>0.73405</cdr:y>
    </cdr:to>
    <cdr:sp macro="" textlink="">
      <cdr:nvSpPr>
        <cdr:cNvPr id="2" name="TextBox 1">
          <a:extLst xmlns:a="http://schemas.openxmlformats.org/drawingml/2006/main">
            <a:ext uri="{FF2B5EF4-FFF2-40B4-BE49-F238E27FC236}">
              <a16:creationId xmlns:a16="http://schemas.microsoft.com/office/drawing/2014/main" xmlns="" id="{FC3B1171-700B-40AB-ADAF-694ACD452554}"/>
            </a:ext>
          </a:extLst>
        </cdr:cNvPr>
        <cdr:cNvSpPr txBox="1"/>
      </cdr:nvSpPr>
      <cdr:spPr>
        <a:xfrm xmlns:a="http://schemas.openxmlformats.org/drawingml/2006/main">
          <a:off x="9973220" y="4494556"/>
          <a:ext cx="944916" cy="62672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GB" sz="3200" dirty="0"/>
            <a:t>57%</a:t>
          </a:r>
        </a:p>
      </cdr:txBody>
    </cdr:sp>
  </cdr:relSizeAnchor>
  <cdr:relSizeAnchor xmlns:cdr="http://schemas.openxmlformats.org/drawingml/2006/chartDrawing">
    <cdr:from>
      <cdr:x>0.20431</cdr:x>
      <cdr:y>0.61473</cdr:y>
    </cdr:from>
    <cdr:to>
      <cdr:x>0.26075</cdr:x>
      <cdr:y>0.70456</cdr:y>
    </cdr:to>
    <cdr:sp macro="" textlink="">
      <cdr:nvSpPr>
        <cdr:cNvPr id="3" name="TextBox 1">
          <a:extLst xmlns:a="http://schemas.openxmlformats.org/drawingml/2006/main">
            <a:ext uri="{FF2B5EF4-FFF2-40B4-BE49-F238E27FC236}">
              <a16:creationId xmlns:a16="http://schemas.microsoft.com/office/drawing/2014/main" xmlns="" id="{CC8800F8-C348-436E-8461-4FC2FB8DBE53}"/>
            </a:ext>
          </a:extLst>
        </cdr:cNvPr>
        <cdr:cNvSpPr txBox="1"/>
      </cdr:nvSpPr>
      <cdr:spPr>
        <a:xfrm xmlns:a="http://schemas.openxmlformats.org/drawingml/2006/main">
          <a:off x="3420492" y="4288830"/>
          <a:ext cx="944917" cy="62672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11%</a:t>
          </a:r>
        </a:p>
      </cdr:txBody>
    </cdr:sp>
  </cdr:relSizeAnchor>
  <cdr:relSizeAnchor xmlns:cdr="http://schemas.openxmlformats.org/drawingml/2006/chartDrawing">
    <cdr:from>
      <cdr:x>0.65162</cdr:x>
      <cdr:y>0.05739</cdr:y>
    </cdr:from>
    <cdr:to>
      <cdr:x>0.70806</cdr:x>
      <cdr:y>0.14721</cdr:y>
    </cdr:to>
    <cdr:sp macro="" textlink="">
      <cdr:nvSpPr>
        <cdr:cNvPr id="4" name="TextBox 1">
          <a:extLst xmlns:a="http://schemas.openxmlformats.org/drawingml/2006/main">
            <a:ext uri="{FF2B5EF4-FFF2-40B4-BE49-F238E27FC236}">
              <a16:creationId xmlns:a16="http://schemas.microsoft.com/office/drawing/2014/main" xmlns="" id="{CC8800F8-C348-436E-8461-4FC2FB8DBE53}"/>
            </a:ext>
          </a:extLst>
        </cdr:cNvPr>
        <cdr:cNvSpPr txBox="1"/>
      </cdr:nvSpPr>
      <cdr:spPr>
        <a:xfrm xmlns:a="http://schemas.openxmlformats.org/drawingml/2006/main">
          <a:off x="10909324" y="400398"/>
          <a:ext cx="944917" cy="62665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67%</a:t>
          </a:r>
        </a:p>
      </cdr:txBody>
    </cdr:sp>
  </cdr:relSizeAnchor>
  <cdr:relSizeAnchor xmlns:cdr="http://schemas.openxmlformats.org/drawingml/2006/chartDrawing">
    <cdr:from>
      <cdr:x>0.88817</cdr:x>
      <cdr:y>0.61473</cdr:y>
    </cdr:from>
    <cdr:to>
      <cdr:x>0.94461</cdr:x>
      <cdr:y>0.70456</cdr:y>
    </cdr:to>
    <cdr:sp macro="" textlink="">
      <cdr:nvSpPr>
        <cdr:cNvPr id="5" name="TextBox 1">
          <a:extLst xmlns:a="http://schemas.openxmlformats.org/drawingml/2006/main">
            <a:ext uri="{FF2B5EF4-FFF2-40B4-BE49-F238E27FC236}">
              <a16:creationId xmlns:a16="http://schemas.microsoft.com/office/drawing/2014/main" xmlns="" id="{CC8800F8-C348-436E-8461-4FC2FB8DBE53}"/>
            </a:ext>
          </a:extLst>
        </cdr:cNvPr>
        <cdr:cNvSpPr txBox="1"/>
      </cdr:nvSpPr>
      <cdr:spPr>
        <a:xfrm xmlns:a="http://schemas.openxmlformats.org/drawingml/2006/main">
          <a:off x="14869764" y="4288830"/>
          <a:ext cx="944916" cy="62672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11%</a:t>
          </a:r>
        </a:p>
      </cdr:txBody>
    </cdr:sp>
  </cdr:relSizeAnchor>
  <cdr:relSizeAnchor xmlns:cdr="http://schemas.openxmlformats.org/drawingml/2006/chartDrawing">
    <cdr:from>
      <cdr:x>0.36345</cdr:x>
      <cdr:y>0.68913</cdr:y>
    </cdr:from>
    <cdr:to>
      <cdr:x>0.41989</cdr:x>
      <cdr:y>0.77896</cdr:y>
    </cdr:to>
    <cdr:sp macro="" textlink="">
      <cdr:nvSpPr>
        <cdr:cNvPr id="6" name="TextBox 1">
          <a:extLst xmlns:a="http://schemas.openxmlformats.org/drawingml/2006/main">
            <a:ext uri="{FF2B5EF4-FFF2-40B4-BE49-F238E27FC236}">
              <a16:creationId xmlns:a16="http://schemas.microsoft.com/office/drawing/2014/main" xmlns="" id="{7ED2AA30-681E-48D2-9AA4-EBF4D094FE76}"/>
            </a:ext>
          </a:extLst>
        </cdr:cNvPr>
        <cdr:cNvSpPr txBox="1"/>
      </cdr:nvSpPr>
      <cdr:spPr>
        <a:xfrm xmlns:a="http://schemas.openxmlformats.org/drawingml/2006/main">
          <a:off x="6084788" y="4807916"/>
          <a:ext cx="944916" cy="626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16%</a:t>
          </a:r>
        </a:p>
      </cdr:txBody>
    </cdr:sp>
  </cdr:relSizeAnchor>
  <cdr:relSizeAnchor xmlns:cdr="http://schemas.openxmlformats.org/drawingml/2006/chartDrawing">
    <cdr:from>
      <cdr:x>0.13852</cdr:x>
      <cdr:y>0.69642</cdr:y>
    </cdr:from>
    <cdr:to>
      <cdr:x>0.19496</cdr:x>
      <cdr:y>0.78625</cdr:y>
    </cdr:to>
    <cdr:sp macro="" textlink="">
      <cdr:nvSpPr>
        <cdr:cNvPr id="7" name="TextBox 1">
          <a:extLst xmlns:a="http://schemas.openxmlformats.org/drawingml/2006/main">
            <a:ext uri="{FF2B5EF4-FFF2-40B4-BE49-F238E27FC236}">
              <a16:creationId xmlns:a16="http://schemas.microsoft.com/office/drawing/2014/main" xmlns="" id="{7ED2AA30-681E-48D2-9AA4-EBF4D094FE76}"/>
            </a:ext>
          </a:extLst>
        </cdr:cNvPr>
        <cdr:cNvSpPr txBox="1"/>
      </cdr:nvSpPr>
      <cdr:spPr>
        <a:xfrm xmlns:a="http://schemas.openxmlformats.org/drawingml/2006/main">
          <a:off x="2319164" y="4858716"/>
          <a:ext cx="944916" cy="626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13%</a:t>
          </a:r>
        </a:p>
      </cdr:txBody>
    </cdr:sp>
  </cdr:relSizeAnchor>
  <cdr:relSizeAnchor xmlns:cdr="http://schemas.openxmlformats.org/drawingml/2006/chartDrawing">
    <cdr:from>
      <cdr:x>0.13852</cdr:x>
      <cdr:y>0.69642</cdr:y>
    </cdr:from>
    <cdr:to>
      <cdr:x>0.19496</cdr:x>
      <cdr:y>0.78625</cdr:y>
    </cdr:to>
    <cdr:sp macro="" textlink="">
      <cdr:nvSpPr>
        <cdr:cNvPr id="8" name="TextBox 1">
          <a:extLst xmlns:a="http://schemas.openxmlformats.org/drawingml/2006/main">
            <a:ext uri="{FF2B5EF4-FFF2-40B4-BE49-F238E27FC236}">
              <a16:creationId xmlns:a16="http://schemas.microsoft.com/office/drawing/2014/main" xmlns="" id="{7ED2AA30-681E-48D2-9AA4-EBF4D094FE76}"/>
            </a:ext>
          </a:extLst>
        </cdr:cNvPr>
        <cdr:cNvSpPr txBox="1"/>
      </cdr:nvSpPr>
      <cdr:spPr>
        <a:xfrm xmlns:a="http://schemas.openxmlformats.org/drawingml/2006/main">
          <a:off x="2319164" y="4858716"/>
          <a:ext cx="944916" cy="626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13%</a:t>
          </a:r>
        </a:p>
      </cdr:txBody>
    </cdr:sp>
  </cdr:relSizeAnchor>
  <cdr:relSizeAnchor xmlns:cdr="http://schemas.openxmlformats.org/drawingml/2006/chartDrawing">
    <cdr:from>
      <cdr:x>0.81936</cdr:x>
      <cdr:y>0.68913</cdr:y>
    </cdr:from>
    <cdr:to>
      <cdr:x>0.8758</cdr:x>
      <cdr:y>0.77896</cdr:y>
    </cdr:to>
    <cdr:sp macro="" textlink="">
      <cdr:nvSpPr>
        <cdr:cNvPr id="9" name="TextBox 1">
          <a:extLst xmlns:a="http://schemas.openxmlformats.org/drawingml/2006/main">
            <a:ext uri="{FF2B5EF4-FFF2-40B4-BE49-F238E27FC236}">
              <a16:creationId xmlns:a16="http://schemas.microsoft.com/office/drawing/2014/main" xmlns="" id="{47E55A24-1B97-4B04-AD2A-6FB2A00E3286}"/>
            </a:ext>
          </a:extLst>
        </cdr:cNvPr>
        <cdr:cNvSpPr txBox="1"/>
      </cdr:nvSpPr>
      <cdr:spPr>
        <a:xfrm xmlns:a="http://schemas.openxmlformats.org/drawingml/2006/main">
          <a:off x="13717636" y="4807916"/>
          <a:ext cx="944916" cy="626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14%</a:t>
          </a:r>
        </a:p>
      </cdr:txBody>
    </cdr:sp>
  </cdr:relSizeAnchor>
  <cdr:relSizeAnchor xmlns:cdr="http://schemas.openxmlformats.org/drawingml/2006/chartDrawing">
    <cdr:from>
      <cdr:x>0.42812</cdr:x>
      <cdr:y>0.60441</cdr:y>
    </cdr:from>
    <cdr:to>
      <cdr:x>0.48456</cdr:x>
      <cdr:y>0.69424</cdr:y>
    </cdr:to>
    <cdr:sp macro="" textlink="">
      <cdr:nvSpPr>
        <cdr:cNvPr id="12" name="TextBox 1">
          <a:extLst xmlns:a="http://schemas.openxmlformats.org/drawingml/2006/main">
            <a:ext uri="{FF2B5EF4-FFF2-40B4-BE49-F238E27FC236}">
              <a16:creationId xmlns:a16="http://schemas.microsoft.com/office/drawing/2014/main" xmlns="" id="{5B4F54F6-75E0-4BB7-9F0F-9D1E0FF71DF8}"/>
            </a:ext>
          </a:extLst>
        </cdr:cNvPr>
        <cdr:cNvSpPr txBox="1"/>
      </cdr:nvSpPr>
      <cdr:spPr>
        <a:xfrm xmlns:a="http://schemas.openxmlformats.org/drawingml/2006/main">
          <a:off x="7167580" y="4216822"/>
          <a:ext cx="944917" cy="62672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3200" dirty="0"/>
            <a:t>11%</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84500" cy="50165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902075" y="0"/>
            <a:ext cx="2984500" cy="501650"/>
          </a:xfrm>
          <a:prstGeom prst="rect">
            <a:avLst/>
          </a:prstGeom>
        </p:spPr>
        <p:txBody>
          <a:bodyPr vert="horz" lIns="91440" tIns="45720" rIns="91440" bIns="45720" rtlCol="0"/>
          <a:lstStyle>
            <a:lvl1pPr algn="r">
              <a:defRPr sz="1200"/>
            </a:lvl1pPr>
          </a:lstStyle>
          <a:p>
            <a:fld id="{8B67A7AA-11E9-4D14-BD2C-C1789B6101DA}" type="datetimeFigureOut">
              <a:rPr lang="en-GB" smtClean="0"/>
              <a:t>31/05/2021</a:t>
            </a:fld>
            <a:endParaRPr lang="en-GB"/>
          </a:p>
        </p:txBody>
      </p:sp>
      <p:sp>
        <p:nvSpPr>
          <p:cNvPr id="4" name="Slide Image Placeholder 3"/>
          <p:cNvSpPr>
            <a:spLocks noGrp="1" noRot="1" noChangeAspect="1"/>
          </p:cNvSpPr>
          <p:nvPr>
            <p:ph type="sldImg" idx="2"/>
          </p:nvPr>
        </p:nvSpPr>
        <p:spPr>
          <a:xfrm>
            <a:off x="273050" y="1252538"/>
            <a:ext cx="6342063" cy="3382962"/>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8975" y="4822825"/>
            <a:ext cx="5510213" cy="3946525"/>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520238"/>
            <a:ext cx="2984500" cy="50165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902075" y="9520238"/>
            <a:ext cx="2984500" cy="501650"/>
          </a:xfrm>
          <a:prstGeom prst="rect">
            <a:avLst/>
          </a:prstGeom>
        </p:spPr>
        <p:txBody>
          <a:bodyPr vert="horz" lIns="91440" tIns="45720" rIns="91440" bIns="45720" rtlCol="0" anchor="b"/>
          <a:lstStyle>
            <a:lvl1pPr algn="r">
              <a:defRPr sz="1200"/>
            </a:lvl1pPr>
          </a:lstStyle>
          <a:p>
            <a:fld id="{25461B65-7FB5-416A-BEA5-13C4C96EF345}" type="slidenum">
              <a:rPr lang="en-GB" smtClean="0"/>
              <a:t>‹#›</a:t>
            </a:fld>
            <a:endParaRPr lang="en-GB"/>
          </a:p>
        </p:txBody>
      </p:sp>
    </p:spTree>
    <p:extLst>
      <p:ext uri="{BB962C8B-B14F-4D97-AF65-F5344CB8AC3E}">
        <p14:creationId xmlns:p14="http://schemas.microsoft.com/office/powerpoint/2010/main" val="29350612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400" dirty="0"/>
              <a:t>Good morning – happy to join for TWG-2</a:t>
            </a:r>
          </a:p>
          <a:p>
            <a:endParaRPr lang="en-GB" sz="1400" dirty="0"/>
          </a:p>
          <a:p>
            <a:r>
              <a:rPr lang="en-GB" sz="1400" dirty="0"/>
              <a:t>Pleased to report good progress. We are on target for having a draft of the PIF for validation and quality assistance by the end of the month. I’d like to thank you for all your inputs so far – particularly through the bilateral consultations </a:t>
            </a:r>
            <a:r>
              <a:rPr lang="en-GB" sz="1400" dirty="0" err="1"/>
              <a:t>th`t</a:t>
            </a:r>
            <a:r>
              <a:rPr lang="en-GB" sz="1400" dirty="0"/>
              <a:t> Fred and Joanne have been conducting.</a:t>
            </a:r>
          </a:p>
          <a:p>
            <a:endParaRPr lang="en-GB" sz="1400" dirty="0"/>
          </a:p>
          <a:p>
            <a:r>
              <a:rPr lang="en-GB" sz="1400" dirty="0"/>
              <a:t>In my presentation to the last meeting, I gave an overview of the deliverables we needed to produce and introduced the Theory of Change behind the project design.</a:t>
            </a:r>
          </a:p>
          <a:p>
            <a:endParaRPr lang="en-GB" sz="1400" dirty="0"/>
          </a:p>
          <a:p>
            <a:r>
              <a:rPr lang="en-GB" sz="1400" dirty="0"/>
              <a:t>Today we have some new participants, and I shall just provide a brief review again of the TOC and I then want to focus on The detailed Outputs we have formulated as well as the project indicators against which the project will be assessed</a:t>
            </a:r>
          </a:p>
          <a:p>
            <a:endParaRPr lang="en-GB" dirty="0"/>
          </a:p>
        </p:txBody>
      </p:sp>
      <p:sp>
        <p:nvSpPr>
          <p:cNvPr id="4" name="Slide Number Placeholder 3"/>
          <p:cNvSpPr>
            <a:spLocks noGrp="1"/>
          </p:cNvSpPr>
          <p:nvPr>
            <p:ph type="sldNum" sz="quarter" idx="5"/>
          </p:nvPr>
        </p:nvSpPr>
        <p:spPr/>
        <p:txBody>
          <a:bodyPr/>
          <a:lstStyle/>
          <a:p>
            <a:fld id="{25461B65-7FB5-416A-BEA5-13C4C96EF345}" type="slidenum">
              <a:rPr lang="en-GB" smtClean="0"/>
              <a:t>1</a:t>
            </a:fld>
            <a:endParaRPr lang="en-GB"/>
          </a:p>
        </p:txBody>
      </p:sp>
    </p:spTree>
    <p:extLst>
      <p:ext uri="{BB962C8B-B14F-4D97-AF65-F5344CB8AC3E}">
        <p14:creationId xmlns:p14="http://schemas.microsoft.com/office/powerpoint/2010/main" val="22351338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400" dirty="0"/>
              <a:t>Quick resume</a:t>
            </a:r>
          </a:p>
          <a:p>
            <a:endParaRPr lang="en-GB" sz="1400" dirty="0"/>
          </a:p>
          <a:p>
            <a:r>
              <a:rPr lang="en-GB" sz="1400" dirty="0"/>
              <a:t>Unlike the GEF5 project which focussed on IFM and the GEF  6 project which focuses on developing the PA network, the GEF 7 project will take a more species oriented approach, focusing on the conservation of your globally threatened and endemic species and on the control and management of IAS that threaten native biodiversity.</a:t>
            </a:r>
          </a:p>
          <a:p>
            <a:endParaRPr lang="en-GB" sz="1400" dirty="0"/>
          </a:p>
          <a:p>
            <a:r>
              <a:rPr lang="en-GB" sz="1400" dirty="0"/>
              <a:t>So funding is drawn from 2 programming directions within BD focal area </a:t>
            </a:r>
          </a:p>
          <a:p>
            <a:r>
              <a:rPr lang="en-GB" sz="1400" dirty="0"/>
              <a:t>   – BD mainstreaming across sectors and land/seascapes</a:t>
            </a:r>
          </a:p>
          <a:p>
            <a:r>
              <a:rPr lang="en-GB" sz="1400" dirty="0"/>
              <a:t>   -  Addressing drivers to protect habitats and species from key threats, particularly IAS</a:t>
            </a:r>
          </a:p>
          <a:p>
            <a:endParaRPr lang="en-GB" sz="1400" dirty="0"/>
          </a:p>
          <a:p>
            <a:r>
              <a:rPr lang="en-GB" sz="1400" dirty="0"/>
              <a:t>Title and Objective reflect this focus </a:t>
            </a:r>
          </a:p>
          <a:p>
            <a:endParaRPr lang="en-GB" sz="1400" dirty="0"/>
          </a:p>
          <a:p>
            <a:r>
              <a:rPr lang="en-GB" sz="1400" dirty="0"/>
              <a:t>Budget and duration</a:t>
            </a:r>
          </a:p>
        </p:txBody>
      </p:sp>
      <p:sp>
        <p:nvSpPr>
          <p:cNvPr id="4" name="Slide Number Placeholder 3"/>
          <p:cNvSpPr>
            <a:spLocks noGrp="1"/>
          </p:cNvSpPr>
          <p:nvPr>
            <p:ph type="sldNum" sz="quarter" idx="5"/>
          </p:nvPr>
        </p:nvSpPr>
        <p:spPr/>
        <p:txBody>
          <a:bodyPr/>
          <a:lstStyle/>
          <a:p>
            <a:fld id="{25461B65-7FB5-416A-BEA5-13C4C96EF345}" type="slidenum">
              <a:rPr lang="en-GB" smtClean="0"/>
              <a:t>4</a:t>
            </a:fld>
            <a:endParaRPr lang="en-GB"/>
          </a:p>
        </p:txBody>
      </p:sp>
    </p:spTree>
    <p:extLst>
      <p:ext uri="{BB962C8B-B14F-4D97-AF65-F5344CB8AC3E}">
        <p14:creationId xmlns:p14="http://schemas.microsoft.com/office/powerpoint/2010/main" val="475748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Detailed activities will be identified during PPG</a:t>
            </a:r>
          </a:p>
          <a:p>
            <a:endParaRPr lang="en-GB" dirty="0"/>
          </a:p>
          <a:p>
            <a:r>
              <a:rPr lang="en-GB" dirty="0"/>
              <a:t>Indicators, targets and baselines will be confirmed during PPG</a:t>
            </a:r>
          </a:p>
          <a:p>
            <a:endParaRPr lang="en-GB" dirty="0"/>
          </a:p>
          <a:p>
            <a:r>
              <a:rPr lang="en-GB" dirty="0"/>
              <a:t>Questions / Comments?</a:t>
            </a:r>
          </a:p>
        </p:txBody>
      </p:sp>
      <p:sp>
        <p:nvSpPr>
          <p:cNvPr id="4" name="Slide Number Placeholder 3"/>
          <p:cNvSpPr>
            <a:spLocks noGrp="1"/>
          </p:cNvSpPr>
          <p:nvPr>
            <p:ph type="sldNum" sz="quarter" idx="5"/>
          </p:nvPr>
        </p:nvSpPr>
        <p:spPr/>
        <p:txBody>
          <a:bodyPr/>
          <a:lstStyle/>
          <a:p>
            <a:fld id="{25461B65-7FB5-416A-BEA5-13C4C96EF345}" type="slidenum">
              <a:rPr lang="en-GB" smtClean="0"/>
              <a:t>14</a:t>
            </a:fld>
            <a:endParaRPr lang="en-GB"/>
          </a:p>
        </p:txBody>
      </p:sp>
    </p:spTree>
    <p:extLst>
      <p:ext uri="{BB962C8B-B14F-4D97-AF65-F5344CB8AC3E}">
        <p14:creationId xmlns:p14="http://schemas.microsoft.com/office/powerpoint/2010/main" val="40414277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Detailed activities will be identified during PPG</a:t>
            </a:r>
          </a:p>
          <a:p>
            <a:endParaRPr lang="en-GB" dirty="0"/>
          </a:p>
          <a:p>
            <a:r>
              <a:rPr lang="en-GB" dirty="0"/>
              <a:t>Indicators, targets and baselines will be confirmed during PPG</a:t>
            </a:r>
          </a:p>
          <a:p>
            <a:endParaRPr lang="en-GB" dirty="0"/>
          </a:p>
          <a:p>
            <a:r>
              <a:rPr lang="en-GB" dirty="0"/>
              <a:t>Questions / Comments?</a:t>
            </a:r>
          </a:p>
        </p:txBody>
      </p:sp>
      <p:sp>
        <p:nvSpPr>
          <p:cNvPr id="4" name="Slide Number Placeholder 3"/>
          <p:cNvSpPr>
            <a:spLocks noGrp="1"/>
          </p:cNvSpPr>
          <p:nvPr>
            <p:ph type="sldNum" sz="quarter" idx="5"/>
          </p:nvPr>
        </p:nvSpPr>
        <p:spPr/>
        <p:txBody>
          <a:bodyPr/>
          <a:lstStyle/>
          <a:p>
            <a:fld id="{25461B65-7FB5-416A-BEA5-13C4C96EF345}" type="slidenum">
              <a:rPr lang="en-GB" smtClean="0"/>
              <a:t>21</a:t>
            </a:fld>
            <a:endParaRPr lang="en-GB"/>
          </a:p>
        </p:txBody>
      </p:sp>
    </p:spTree>
    <p:extLst>
      <p:ext uri="{BB962C8B-B14F-4D97-AF65-F5344CB8AC3E}">
        <p14:creationId xmlns:p14="http://schemas.microsoft.com/office/powerpoint/2010/main" val="11679380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Detailed activities will be identified during PPG</a:t>
            </a:r>
          </a:p>
          <a:p>
            <a:endParaRPr lang="en-GB" dirty="0"/>
          </a:p>
          <a:p>
            <a:r>
              <a:rPr lang="en-GB" dirty="0"/>
              <a:t>Indicators, targets and baselines will be confirmed during PPG</a:t>
            </a:r>
          </a:p>
          <a:p>
            <a:endParaRPr lang="en-GB" dirty="0"/>
          </a:p>
          <a:p>
            <a:r>
              <a:rPr lang="en-GB" dirty="0"/>
              <a:t>Questions / Comments?</a:t>
            </a:r>
          </a:p>
        </p:txBody>
      </p:sp>
      <p:sp>
        <p:nvSpPr>
          <p:cNvPr id="4" name="Slide Number Placeholder 3"/>
          <p:cNvSpPr>
            <a:spLocks noGrp="1"/>
          </p:cNvSpPr>
          <p:nvPr>
            <p:ph type="sldNum" sz="quarter" idx="5"/>
          </p:nvPr>
        </p:nvSpPr>
        <p:spPr/>
        <p:txBody>
          <a:bodyPr/>
          <a:lstStyle/>
          <a:p>
            <a:fld id="{25461B65-7FB5-416A-BEA5-13C4C96EF345}" type="slidenum">
              <a:rPr lang="en-GB" smtClean="0"/>
              <a:t>28</a:t>
            </a:fld>
            <a:endParaRPr lang="en-GB"/>
          </a:p>
        </p:txBody>
      </p:sp>
    </p:spTree>
    <p:extLst>
      <p:ext uri="{BB962C8B-B14F-4D97-AF65-F5344CB8AC3E}">
        <p14:creationId xmlns:p14="http://schemas.microsoft.com/office/powerpoint/2010/main" val="39381144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Detailed activities will be identified during PPG</a:t>
            </a:r>
          </a:p>
          <a:p>
            <a:endParaRPr lang="en-GB" dirty="0"/>
          </a:p>
          <a:p>
            <a:r>
              <a:rPr lang="en-GB" dirty="0"/>
              <a:t>Indicators, targets and baselines will be confirmed during PPG</a:t>
            </a:r>
          </a:p>
          <a:p>
            <a:endParaRPr lang="en-GB" dirty="0"/>
          </a:p>
          <a:p>
            <a:r>
              <a:rPr lang="en-GB" dirty="0"/>
              <a:t>Questions / Comments?</a:t>
            </a:r>
          </a:p>
        </p:txBody>
      </p:sp>
      <p:sp>
        <p:nvSpPr>
          <p:cNvPr id="4" name="Slide Number Placeholder 3"/>
          <p:cNvSpPr>
            <a:spLocks noGrp="1"/>
          </p:cNvSpPr>
          <p:nvPr>
            <p:ph type="sldNum" sz="quarter" idx="5"/>
          </p:nvPr>
        </p:nvSpPr>
        <p:spPr/>
        <p:txBody>
          <a:bodyPr/>
          <a:lstStyle/>
          <a:p>
            <a:fld id="{25461B65-7FB5-416A-BEA5-13C4C96EF345}" type="slidenum">
              <a:rPr lang="en-GB" smtClean="0"/>
              <a:t>36</a:t>
            </a:fld>
            <a:endParaRPr lang="en-GB"/>
          </a:p>
        </p:txBody>
      </p:sp>
    </p:spTree>
    <p:extLst>
      <p:ext uri="{BB962C8B-B14F-4D97-AF65-F5344CB8AC3E}">
        <p14:creationId xmlns:p14="http://schemas.microsoft.com/office/powerpoint/2010/main" val="632961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Detailed activities will be identified during PPG</a:t>
            </a:r>
          </a:p>
          <a:p>
            <a:endParaRPr lang="en-GB" dirty="0"/>
          </a:p>
          <a:p>
            <a:r>
              <a:rPr lang="en-GB" dirty="0"/>
              <a:t>Indicators, targets and baselines will be confirmed during PPG</a:t>
            </a:r>
          </a:p>
          <a:p>
            <a:endParaRPr lang="en-GB" dirty="0"/>
          </a:p>
          <a:p>
            <a:r>
              <a:rPr lang="en-GB" dirty="0"/>
              <a:t>Questions / Comments?</a:t>
            </a:r>
          </a:p>
        </p:txBody>
      </p:sp>
      <p:sp>
        <p:nvSpPr>
          <p:cNvPr id="4" name="Slide Number Placeholder 3"/>
          <p:cNvSpPr>
            <a:spLocks noGrp="1"/>
          </p:cNvSpPr>
          <p:nvPr>
            <p:ph type="sldNum" sz="quarter" idx="5"/>
          </p:nvPr>
        </p:nvSpPr>
        <p:spPr/>
        <p:txBody>
          <a:bodyPr/>
          <a:lstStyle/>
          <a:p>
            <a:fld id="{25461B65-7FB5-416A-BEA5-13C4C96EF345}" type="slidenum">
              <a:rPr lang="en-GB" smtClean="0"/>
              <a:t>47</a:t>
            </a:fld>
            <a:endParaRPr lang="en-GB"/>
          </a:p>
        </p:txBody>
      </p:sp>
    </p:spTree>
    <p:extLst>
      <p:ext uri="{BB962C8B-B14F-4D97-AF65-F5344CB8AC3E}">
        <p14:creationId xmlns:p14="http://schemas.microsoft.com/office/powerpoint/2010/main" val="16932716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25461B65-7FB5-416A-BEA5-13C4C96EF345}" type="slidenum">
              <a:rPr lang="en-GB" smtClean="0"/>
              <a:t>48</a:t>
            </a:fld>
            <a:endParaRPr lang="en-GB"/>
          </a:p>
        </p:txBody>
      </p:sp>
    </p:spTree>
    <p:extLst>
      <p:ext uri="{BB962C8B-B14F-4D97-AF65-F5344CB8AC3E}">
        <p14:creationId xmlns:p14="http://schemas.microsoft.com/office/powerpoint/2010/main" val="34959795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ide Image Placeholder 1">
            <a:extLst>
              <a:ext uri="{FF2B5EF4-FFF2-40B4-BE49-F238E27FC236}">
                <a16:creationId xmlns:a16="http://schemas.microsoft.com/office/drawing/2014/main" xmlns="" id="{222F40D4-A6B2-4948-8756-A2786F851C64}"/>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2755" name="Notes Placeholder 2">
            <a:extLst>
              <a:ext uri="{FF2B5EF4-FFF2-40B4-BE49-F238E27FC236}">
                <a16:creationId xmlns:a16="http://schemas.microsoft.com/office/drawing/2014/main" xmlns="" id="{62DD7319-37E0-4A37-8E80-8AD27E0FB76F}"/>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GB" altLang="en-US"/>
              <a:t>Consultation processes</a:t>
            </a:r>
          </a:p>
        </p:txBody>
      </p:sp>
      <p:sp>
        <p:nvSpPr>
          <p:cNvPr id="202756" name="Slide Number Placeholder 3">
            <a:extLst>
              <a:ext uri="{FF2B5EF4-FFF2-40B4-BE49-F238E27FC236}">
                <a16:creationId xmlns:a16="http://schemas.microsoft.com/office/drawing/2014/main" xmlns="" id="{05DF9281-A6CC-4A1C-939F-AECBFB30897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FA6E2AC8-4030-4051-8900-5188C669FB69}" type="slidenum">
              <a:rPr lang="en-US" altLang="en-US"/>
              <a:pPr/>
              <a:t>49</a:t>
            </a:fld>
            <a:endParaRPr lang="en-US" altLang="en-US"/>
          </a:p>
        </p:txBody>
      </p:sp>
    </p:spTree>
    <p:extLst>
      <p:ext uri="{BB962C8B-B14F-4D97-AF65-F5344CB8AC3E}">
        <p14:creationId xmlns:p14="http://schemas.microsoft.com/office/powerpoint/2010/main" val="9892213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350171" y="2982598"/>
            <a:ext cx="15301912" cy="2058035"/>
          </a:xfrm>
        </p:spPr>
        <p:txBody>
          <a:bodyPr/>
          <a:lstStyle/>
          <a:p>
            <a:r>
              <a:rPr lang="en-US"/>
              <a:t>Click to edit Master title style</a:t>
            </a:r>
            <a:endParaRPr lang="en-GB"/>
          </a:p>
        </p:txBody>
      </p:sp>
      <p:sp>
        <p:nvSpPr>
          <p:cNvPr id="3" name="Subtitle 2"/>
          <p:cNvSpPr>
            <a:spLocks noGrp="1"/>
          </p:cNvSpPr>
          <p:nvPr>
            <p:ph type="subTitle" idx="1"/>
          </p:nvPr>
        </p:nvSpPr>
        <p:spPr>
          <a:xfrm>
            <a:off x="2700338" y="5440680"/>
            <a:ext cx="12601576" cy="2453640"/>
          </a:xfrm>
        </p:spPr>
        <p:txBody>
          <a:bodyPr/>
          <a:lstStyle>
            <a:lvl1pPr marL="0" indent="0" algn="ctr">
              <a:buNone/>
              <a:defRPr>
                <a:solidFill>
                  <a:schemeClr val="tx1">
                    <a:tint val="75000"/>
                  </a:schemeClr>
                </a:solidFill>
              </a:defRPr>
            </a:lvl1pPr>
            <a:lvl2pPr marL="640001" indent="0" algn="ctr">
              <a:buNone/>
              <a:defRPr>
                <a:solidFill>
                  <a:schemeClr val="tx1">
                    <a:tint val="75000"/>
                  </a:schemeClr>
                </a:solidFill>
              </a:defRPr>
            </a:lvl2pPr>
            <a:lvl3pPr marL="1280001" indent="0" algn="ctr">
              <a:buNone/>
              <a:defRPr>
                <a:solidFill>
                  <a:schemeClr val="tx1">
                    <a:tint val="75000"/>
                  </a:schemeClr>
                </a:solidFill>
              </a:defRPr>
            </a:lvl3pPr>
            <a:lvl4pPr marL="1920003" indent="0" algn="ctr">
              <a:buNone/>
              <a:defRPr>
                <a:solidFill>
                  <a:schemeClr val="tx1">
                    <a:tint val="75000"/>
                  </a:schemeClr>
                </a:solidFill>
              </a:defRPr>
            </a:lvl4pPr>
            <a:lvl5pPr marL="2560004" indent="0" algn="ctr">
              <a:buNone/>
              <a:defRPr>
                <a:solidFill>
                  <a:schemeClr val="tx1">
                    <a:tint val="75000"/>
                  </a:schemeClr>
                </a:solidFill>
              </a:defRPr>
            </a:lvl5pPr>
            <a:lvl6pPr marL="3200004" indent="0" algn="ctr">
              <a:buNone/>
              <a:defRPr>
                <a:solidFill>
                  <a:schemeClr val="tx1">
                    <a:tint val="75000"/>
                  </a:schemeClr>
                </a:solidFill>
              </a:defRPr>
            </a:lvl6pPr>
            <a:lvl7pPr marL="3840005" indent="0" algn="ctr">
              <a:buNone/>
              <a:defRPr>
                <a:solidFill>
                  <a:schemeClr val="tx1">
                    <a:tint val="75000"/>
                  </a:schemeClr>
                </a:solidFill>
              </a:defRPr>
            </a:lvl7pPr>
            <a:lvl8pPr marL="4480006" indent="0" algn="ctr">
              <a:buNone/>
              <a:defRPr>
                <a:solidFill>
                  <a:schemeClr val="tx1">
                    <a:tint val="75000"/>
                  </a:schemeClr>
                </a:solidFill>
              </a:defRPr>
            </a:lvl8pPr>
            <a:lvl9pPr marL="5120006" indent="0" algn="ctr">
              <a:buNone/>
              <a:defRPr>
                <a:solidFill>
                  <a:schemeClr val="tx1">
                    <a:tint val="75000"/>
                  </a:schemeClr>
                </a:solidFill>
              </a:defRPr>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3051633" y="384497"/>
            <a:ext cx="4050508" cy="8192135"/>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900112" y="384497"/>
            <a:ext cx="11851482" cy="819213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nd Content: Emphasi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Content Placeholder 2"/>
          <p:cNvSpPr>
            <a:spLocks noGrp="1"/>
          </p:cNvSpPr>
          <p:nvPr>
            <p:ph idx="1"/>
          </p:nvPr>
        </p:nvSpPr>
        <p:spPr>
          <a:xfrm>
            <a:off x="900113" y="2240281"/>
            <a:ext cx="16202025" cy="6336348"/>
          </a:xfrm>
        </p:spPr>
        <p:txBody>
          <a:bodyPr/>
          <a:lstStyle>
            <a:lvl1pPr>
              <a:defRPr>
                <a:solidFill>
                  <a:schemeClr val="tx1">
                    <a:lumMod val="85000"/>
                    <a:lumOff val="15000"/>
                  </a:schemeClr>
                </a:solidFill>
              </a:defRPr>
            </a:lvl1pPr>
            <a:lvl2pPr>
              <a:defRPr>
                <a:solidFill>
                  <a:schemeClr val="tx1">
                    <a:lumMod val="85000"/>
                    <a:lumOff val="15000"/>
                  </a:schemeClr>
                </a:solidFill>
              </a:defRPr>
            </a:lvl2pPr>
            <a:lvl3pPr>
              <a:defRPr>
                <a:solidFill>
                  <a:schemeClr val="tx1">
                    <a:lumMod val="85000"/>
                    <a:lumOff val="15000"/>
                  </a:schemeClr>
                </a:solidFill>
              </a:defRPr>
            </a:lvl3pPr>
            <a:lvl4pPr>
              <a:defRPr>
                <a:solidFill>
                  <a:schemeClr val="tx1">
                    <a:lumMod val="85000"/>
                    <a:lumOff val="15000"/>
                  </a:schemeClr>
                </a:solidFill>
              </a:defRPr>
            </a:lvl4pPr>
            <a:lvl5pPr>
              <a:defRPr>
                <a:solidFill>
                  <a:schemeClr val="tx1">
                    <a:lumMod val="85000"/>
                    <a:lumOff val="1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2">
            <a:extLst>
              <a:ext uri="{FF2B5EF4-FFF2-40B4-BE49-F238E27FC236}">
                <a16:creationId xmlns:a16="http://schemas.microsoft.com/office/drawing/2014/main" xmlns="" id="{1EB97DF6-63BE-4085-9384-712526F8F0AA}"/>
              </a:ext>
            </a:extLst>
          </p:cNvPr>
          <p:cNvSpPr>
            <a:spLocks noGrp="1"/>
          </p:cNvSpPr>
          <p:nvPr>
            <p:ph type="dt" sz="half" idx="10"/>
          </p:nvPr>
        </p:nvSpPr>
        <p:spPr/>
        <p:txBody>
          <a:bodyPr/>
          <a:lstStyle>
            <a:lvl1pPr>
              <a:defRPr>
                <a:solidFill>
                  <a:schemeClr val="tx1">
                    <a:lumMod val="85000"/>
                    <a:lumOff val="15000"/>
                  </a:schemeClr>
                </a:solidFill>
              </a:defRPr>
            </a:lvl1pPr>
          </a:lstStyle>
          <a:p>
            <a:pPr>
              <a:defRPr/>
            </a:pPr>
            <a:fld id="{1C48F2F3-780B-48FA-B1E4-DFDA0CE36431}" type="datetimeFigureOut">
              <a:rPr lang="en-US"/>
              <a:pPr>
                <a:defRPr/>
              </a:pPr>
              <a:t>5/31/2021</a:t>
            </a:fld>
            <a:endParaRPr lang="en-US" dirty="0"/>
          </a:p>
        </p:txBody>
      </p:sp>
      <p:sp>
        <p:nvSpPr>
          <p:cNvPr id="5" name="Footer Placeholder 3">
            <a:extLst>
              <a:ext uri="{FF2B5EF4-FFF2-40B4-BE49-F238E27FC236}">
                <a16:creationId xmlns:a16="http://schemas.microsoft.com/office/drawing/2014/main" xmlns="" id="{97E3A6CD-C76C-4E60-9FED-B99E723F1BA0}"/>
              </a:ext>
            </a:extLst>
          </p:cNvPr>
          <p:cNvSpPr>
            <a:spLocks noGrp="1"/>
          </p:cNvSpPr>
          <p:nvPr>
            <p:ph type="ftr" sz="quarter" idx="11"/>
          </p:nvPr>
        </p:nvSpPr>
        <p:spPr/>
        <p:txBody>
          <a:bodyPr/>
          <a:lstStyle>
            <a:lvl1pPr>
              <a:defRPr>
                <a:solidFill>
                  <a:schemeClr val="tx1">
                    <a:lumMod val="85000"/>
                    <a:lumOff val="15000"/>
                  </a:schemeClr>
                </a:solidFill>
              </a:defRPr>
            </a:lvl1pPr>
          </a:lstStyle>
          <a:p>
            <a:pPr>
              <a:defRPr/>
            </a:pPr>
            <a:endParaRPr lang="en-US"/>
          </a:p>
        </p:txBody>
      </p:sp>
      <p:sp>
        <p:nvSpPr>
          <p:cNvPr id="7" name="Slide Number Placeholder 4">
            <a:extLst>
              <a:ext uri="{FF2B5EF4-FFF2-40B4-BE49-F238E27FC236}">
                <a16:creationId xmlns:a16="http://schemas.microsoft.com/office/drawing/2014/main" xmlns="" id="{59B9AC2C-5BE2-4877-8400-0746AC082768}"/>
              </a:ext>
            </a:extLst>
          </p:cNvPr>
          <p:cNvSpPr>
            <a:spLocks noGrp="1"/>
          </p:cNvSpPr>
          <p:nvPr>
            <p:ph type="sldNum" sz="quarter" idx="12"/>
          </p:nvPr>
        </p:nvSpPr>
        <p:spPr/>
        <p:txBody>
          <a:bodyPr/>
          <a:lstStyle>
            <a:lvl1pPr>
              <a:defRPr smtClean="0">
                <a:solidFill>
                  <a:srgbClr val="474747"/>
                </a:solidFill>
              </a:defRPr>
            </a:lvl1pPr>
          </a:lstStyle>
          <a:p>
            <a:pPr>
              <a:defRPr/>
            </a:pPr>
            <a:fld id="{590484CE-2C69-470A-83EB-6AC92B9268A6}" type="slidenum">
              <a:rPr lang="en-US" altLang="en-US"/>
              <a:pPr>
                <a:defRPr/>
              </a:pPr>
              <a:t>‹#›</a:t>
            </a:fld>
            <a:endParaRPr lang="en-US" altLang="en-US"/>
          </a:p>
        </p:txBody>
      </p:sp>
    </p:spTree>
    <p:extLst>
      <p:ext uri="{BB962C8B-B14F-4D97-AF65-F5344CB8AC3E}">
        <p14:creationId xmlns:p14="http://schemas.microsoft.com/office/powerpoint/2010/main" val="143456255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38FC46A1-A614-4D40-B06A-E8A283A6C99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0631" y="28893"/>
            <a:ext cx="6888361"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a16="http://schemas.microsoft.com/office/drawing/2014/main" xmlns="" id="{790E0982-2C5F-4399-BE33-954CE9C9AED9}"/>
              </a:ext>
            </a:extLst>
          </p:cNvPr>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6897738" y="28893"/>
            <a:ext cx="11073258" cy="395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xmlns="" id="{11BA50D2-D9BC-4621-9019-F1D59D108263}"/>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40631" y="3944938"/>
            <a:ext cx="15098761" cy="32159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xmlns="" id="{2D5CC61F-B80D-455D-ABDE-D34ED0FB2A20}"/>
              </a:ext>
            </a:extLst>
          </p:cNvPr>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5086262" y="3947160"/>
            <a:ext cx="2875359" cy="321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a:extLst>
              <a:ext uri="{FF2B5EF4-FFF2-40B4-BE49-F238E27FC236}">
                <a16:creationId xmlns:a16="http://schemas.microsoft.com/office/drawing/2014/main" xmlns="" id="{3DDEF611-DC13-4FFF-9E59-27D95E71761B}"/>
              </a:ext>
            </a:extLst>
          </p:cNvPr>
          <p:cNvPicPr>
            <a:picLocks/>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0631" y="7125336"/>
            <a:ext cx="17911613" cy="243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a:extLst>
              <a:ext uri="{FF2B5EF4-FFF2-40B4-BE49-F238E27FC236}">
                <a16:creationId xmlns:a16="http://schemas.microsoft.com/office/drawing/2014/main" xmlns="" id="{D4EA9660-70B4-4383-A377-D09887FAC864}"/>
              </a:ext>
            </a:extLst>
          </p:cNvPr>
          <p:cNvSpPr/>
          <p:nvPr userDrawn="1"/>
        </p:nvSpPr>
        <p:spPr>
          <a:xfrm>
            <a:off x="17236530" y="3458210"/>
            <a:ext cx="600075" cy="213360"/>
          </a:xfrm>
          <a:prstGeom prst="rect">
            <a:avLst/>
          </a:prstGeom>
          <a:solidFill>
            <a:srgbClr val="F2741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3500" dirty="0">
              <a:solidFill>
                <a:srgbClr val="F47F28"/>
              </a:solidFill>
            </a:endParaRPr>
          </a:p>
        </p:txBody>
      </p:sp>
      <p:sp>
        <p:nvSpPr>
          <p:cNvPr id="15" name="Text Placeholder 15"/>
          <p:cNvSpPr>
            <a:spLocks noGrp="1"/>
          </p:cNvSpPr>
          <p:nvPr>
            <p:ph type="body" sz="quarter" idx="14"/>
          </p:nvPr>
        </p:nvSpPr>
        <p:spPr>
          <a:xfrm>
            <a:off x="7050881" y="1813561"/>
            <a:ext cx="10051256" cy="1982777"/>
          </a:xfrm>
        </p:spPr>
        <p:txBody>
          <a:bodyPr anchor="b">
            <a:normAutofit/>
          </a:bodyPr>
          <a:lstStyle>
            <a:lvl1pPr algn="r">
              <a:buNone/>
              <a:defRPr lang="en-US" sz="3080" kern="1200" dirty="0" smtClean="0">
                <a:solidFill>
                  <a:schemeClr val="tx1">
                    <a:lumMod val="75000"/>
                    <a:lumOff val="25000"/>
                  </a:schemeClr>
                </a:solidFill>
                <a:latin typeface="Calibri" pitchFamily="34" charset="0"/>
                <a:ea typeface="+mn-ea"/>
                <a:cs typeface="+mn-cs"/>
              </a:defRPr>
            </a:lvl1pPr>
          </a:lstStyle>
          <a:p>
            <a:pPr lvl="0"/>
            <a:r>
              <a:rPr lang="en-US"/>
              <a:t>Click to edit Master text styles</a:t>
            </a:r>
          </a:p>
        </p:txBody>
      </p:sp>
      <p:sp>
        <p:nvSpPr>
          <p:cNvPr id="2" name="Title 1"/>
          <p:cNvSpPr>
            <a:spLocks noGrp="1"/>
          </p:cNvSpPr>
          <p:nvPr>
            <p:ph type="title"/>
          </p:nvPr>
        </p:nvSpPr>
        <p:spPr>
          <a:xfrm>
            <a:off x="209365" y="5760720"/>
            <a:ext cx="14401800" cy="1280160"/>
          </a:xfrm>
        </p:spPr>
        <p:txBody>
          <a:bodyPr anchor="b">
            <a:normAutofit/>
          </a:bodyPr>
          <a:lstStyle>
            <a:lvl1pPr marL="0" indent="0">
              <a:defRPr lang="en-US" sz="5040" b="1" kern="1200" baseline="0">
                <a:solidFill>
                  <a:schemeClr val="bg1"/>
                </a:solidFill>
                <a:latin typeface="Arial" pitchFamily="34" charset="0"/>
                <a:ea typeface="+mn-ea"/>
                <a:cs typeface="Arial" pitchFamily="34" charset="0"/>
              </a:defRPr>
            </a:lvl1pPr>
          </a:lstStyle>
          <a:p>
            <a:pPr lvl="0"/>
            <a:r>
              <a:rPr lang="en-US"/>
              <a:t>Click to edit Master title style</a:t>
            </a:r>
            <a:endParaRPr lang="en-US" dirty="0"/>
          </a:p>
        </p:txBody>
      </p:sp>
      <p:sp>
        <p:nvSpPr>
          <p:cNvPr id="10" name="Date Placeholder 3">
            <a:extLst>
              <a:ext uri="{FF2B5EF4-FFF2-40B4-BE49-F238E27FC236}">
                <a16:creationId xmlns:a16="http://schemas.microsoft.com/office/drawing/2014/main" xmlns="" id="{32CD92D8-8B1E-4C7A-92B3-FB3F8FE3A33E}"/>
              </a:ext>
            </a:extLst>
          </p:cNvPr>
          <p:cNvSpPr>
            <a:spLocks noGrp="1"/>
          </p:cNvSpPr>
          <p:nvPr>
            <p:ph type="dt" sz="half" idx="15"/>
          </p:nvPr>
        </p:nvSpPr>
        <p:spPr/>
        <p:txBody>
          <a:bodyPr/>
          <a:lstStyle>
            <a:lvl1pPr>
              <a:defRPr>
                <a:solidFill>
                  <a:schemeClr val="bg1"/>
                </a:solidFill>
              </a:defRPr>
            </a:lvl1pPr>
          </a:lstStyle>
          <a:p>
            <a:pPr>
              <a:defRPr/>
            </a:pPr>
            <a:fld id="{A4B90709-F383-4ADD-B115-7579D82B8385}" type="datetimeFigureOut">
              <a:rPr lang="en-US"/>
              <a:pPr>
                <a:defRPr/>
              </a:pPr>
              <a:t>5/31/2021</a:t>
            </a:fld>
            <a:endParaRPr lang="en-US" dirty="0"/>
          </a:p>
        </p:txBody>
      </p:sp>
      <p:sp>
        <p:nvSpPr>
          <p:cNvPr id="11" name="Footer Placeholder 4">
            <a:extLst>
              <a:ext uri="{FF2B5EF4-FFF2-40B4-BE49-F238E27FC236}">
                <a16:creationId xmlns:a16="http://schemas.microsoft.com/office/drawing/2014/main" xmlns="" id="{55BBED93-7457-4AB8-BAF8-300D8103A75B}"/>
              </a:ext>
            </a:extLst>
          </p:cNvPr>
          <p:cNvSpPr>
            <a:spLocks noGrp="1"/>
          </p:cNvSpPr>
          <p:nvPr>
            <p:ph type="ftr" sz="quarter" idx="16"/>
          </p:nvPr>
        </p:nvSpPr>
        <p:spPr/>
        <p:txBody>
          <a:bodyPr/>
          <a:lstStyle>
            <a:lvl1pPr>
              <a:defRPr>
                <a:solidFill>
                  <a:schemeClr val="bg1"/>
                </a:solidFill>
              </a:defRPr>
            </a:lvl1pPr>
          </a:lstStyle>
          <a:p>
            <a:pPr>
              <a:defRPr/>
            </a:pPr>
            <a:endParaRPr lang="en-US"/>
          </a:p>
        </p:txBody>
      </p:sp>
      <p:sp>
        <p:nvSpPr>
          <p:cNvPr id="12" name="Slide Number Placeholder 5">
            <a:extLst>
              <a:ext uri="{FF2B5EF4-FFF2-40B4-BE49-F238E27FC236}">
                <a16:creationId xmlns:a16="http://schemas.microsoft.com/office/drawing/2014/main" xmlns="" id="{67572D90-4760-4852-9C33-F21BCB5AC3CB}"/>
              </a:ext>
            </a:extLst>
          </p:cNvPr>
          <p:cNvSpPr>
            <a:spLocks noGrp="1"/>
          </p:cNvSpPr>
          <p:nvPr>
            <p:ph type="sldNum" sz="quarter" idx="17"/>
          </p:nvPr>
        </p:nvSpPr>
        <p:spPr/>
        <p:txBody>
          <a:bodyPr/>
          <a:lstStyle>
            <a:lvl1pPr>
              <a:defRPr smtClean="0">
                <a:solidFill>
                  <a:schemeClr val="bg1"/>
                </a:solidFill>
              </a:defRPr>
            </a:lvl1pPr>
          </a:lstStyle>
          <a:p>
            <a:pPr>
              <a:defRPr/>
            </a:pPr>
            <a:fld id="{27F5E424-CA12-42A0-9A73-3B1E40E42E25}" type="slidenum">
              <a:rPr lang="en-US" altLang="en-US"/>
              <a:pPr>
                <a:defRPr/>
              </a:pPr>
              <a:t>‹#›</a:t>
            </a:fld>
            <a:endParaRPr lang="en-US" altLang="en-US"/>
          </a:p>
        </p:txBody>
      </p:sp>
    </p:spTree>
    <p:extLst>
      <p:ext uri="{BB962C8B-B14F-4D97-AF65-F5344CB8AC3E}">
        <p14:creationId xmlns:p14="http://schemas.microsoft.com/office/powerpoint/2010/main" val="1310344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0-#ppt_h/2"/>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anim calcmode="lin" valueType="num">
                                      <p:cBhvr>
                                        <p:cTn id="16" dur="500" fill="hold"/>
                                        <p:tgtEl>
                                          <p:spTgt spid="8"/>
                                        </p:tgtEl>
                                        <p:attrNameLst>
                                          <p:attrName>ppt_x</p:attrName>
                                        </p:attrNameLst>
                                      </p:cBhvr>
                                      <p:tavLst>
                                        <p:tav tm="0">
                                          <p:val>
                                            <p:strVal val="#ppt_x"/>
                                          </p:val>
                                        </p:tav>
                                        <p:tav tm="100000">
                                          <p:val>
                                            <p:strVal val="#ppt_x"/>
                                          </p:val>
                                        </p:tav>
                                      </p:tavLst>
                                    </p:anim>
                                    <p:anim calcmode="lin" valueType="num">
                                      <p:cBhvr>
                                        <p:cTn id="17" dur="500" fill="hold"/>
                                        <p:tgtEl>
                                          <p:spTgt spid="8"/>
                                        </p:tgtEl>
                                        <p:attrNameLst>
                                          <p:attrName>ppt_y</p:attrName>
                                        </p:attrNameLst>
                                      </p:cBhvr>
                                      <p:tavLst>
                                        <p:tav tm="0">
                                          <p:val>
                                            <p:strVal val="#ppt_y+.1"/>
                                          </p:val>
                                        </p:tav>
                                        <p:tav tm="100000">
                                          <p:val>
                                            <p:strVal val="#ppt_y"/>
                                          </p:val>
                                        </p:tav>
                                      </p:tavLst>
                                    </p:anim>
                                  </p:childTnLst>
                                </p:cTn>
                              </p:par>
                              <p:par>
                                <p:cTn id="18" presetID="2" presetClass="entr" presetSubtype="8"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0-#ppt_w/2"/>
                                          </p:val>
                                        </p:tav>
                                        <p:tav tm="100000">
                                          <p:val>
                                            <p:strVal val="#ppt_x"/>
                                          </p:val>
                                        </p:tav>
                                      </p:tavLst>
                                    </p:anim>
                                    <p:anim calcmode="lin" valueType="num">
                                      <p:cBhvr additive="base">
                                        <p:cTn id="21" dur="500" fill="hold"/>
                                        <p:tgtEl>
                                          <p:spTgt spid="6"/>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1+#ppt_w/2"/>
                                          </p:val>
                                        </p:tav>
                                        <p:tav tm="100000">
                                          <p:val>
                                            <p:strVal val="#ppt_x"/>
                                          </p:val>
                                        </p:tav>
                                      </p:tavLst>
                                    </p:anim>
                                    <p:anim calcmode="lin" valueType="num">
                                      <p:cBhvr additive="base">
                                        <p:cTn id="25" dur="500" fill="hold"/>
                                        <p:tgtEl>
                                          <p:spTgt spid="7"/>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75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422056" y="6169664"/>
            <a:ext cx="15301912" cy="1906905"/>
          </a:xfrm>
        </p:spPr>
        <p:txBody>
          <a:bodyPr anchor="t"/>
          <a:lstStyle>
            <a:lvl1pPr algn="l">
              <a:defRPr sz="5600" b="1" cap="all"/>
            </a:lvl1pPr>
          </a:lstStyle>
          <a:p>
            <a:r>
              <a:rPr lang="en-US"/>
              <a:t>Click to edit Master title style</a:t>
            </a:r>
            <a:endParaRPr lang="en-GB"/>
          </a:p>
        </p:txBody>
      </p:sp>
      <p:sp>
        <p:nvSpPr>
          <p:cNvPr id="3" name="Text Placeholder 2"/>
          <p:cNvSpPr>
            <a:spLocks noGrp="1"/>
          </p:cNvSpPr>
          <p:nvPr>
            <p:ph type="body" idx="1"/>
          </p:nvPr>
        </p:nvSpPr>
        <p:spPr>
          <a:xfrm>
            <a:off x="1422056" y="4069399"/>
            <a:ext cx="15301912" cy="2100262"/>
          </a:xfrm>
        </p:spPr>
        <p:txBody>
          <a:bodyPr anchor="b"/>
          <a:lstStyle>
            <a:lvl1pPr marL="0" indent="0">
              <a:buNone/>
              <a:defRPr sz="2800">
                <a:solidFill>
                  <a:schemeClr val="tx1">
                    <a:tint val="75000"/>
                  </a:schemeClr>
                </a:solidFill>
              </a:defRPr>
            </a:lvl1pPr>
            <a:lvl2pPr marL="640001" indent="0">
              <a:buNone/>
              <a:defRPr sz="2500">
                <a:solidFill>
                  <a:schemeClr val="tx1">
                    <a:tint val="75000"/>
                  </a:schemeClr>
                </a:solidFill>
              </a:defRPr>
            </a:lvl2pPr>
            <a:lvl3pPr marL="1280001" indent="0">
              <a:buNone/>
              <a:defRPr sz="2200">
                <a:solidFill>
                  <a:schemeClr val="tx1">
                    <a:tint val="75000"/>
                  </a:schemeClr>
                </a:solidFill>
              </a:defRPr>
            </a:lvl3pPr>
            <a:lvl4pPr marL="1920003" indent="0">
              <a:buNone/>
              <a:defRPr sz="2000">
                <a:solidFill>
                  <a:schemeClr val="tx1">
                    <a:tint val="75000"/>
                  </a:schemeClr>
                </a:solidFill>
              </a:defRPr>
            </a:lvl4pPr>
            <a:lvl5pPr marL="2560004" indent="0">
              <a:buNone/>
              <a:defRPr sz="2000">
                <a:solidFill>
                  <a:schemeClr val="tx1">
                    <a:tint val="75000"/>
                  </a:schemeClr>
                </a:solidFill>
              </a:defRPr>
            </a:lvl5pPr>
            <a:lvl6pPr marL="3200004" indent="0">
              <a:buNone/>
              <a:defRPr sz="2000">
                <a:solidFill>
                  <a:schemeClr val="tx1">
                    <a:tint val="75000"/>
                  </a:schemeClr>
                </a:solidFill>
              </a:defRPr>
            </a:lvl6pPr>
            <a:lvl7pPr marL="3840005" indent="0">
              <a:buNone/>
              <a:defRPr sz="2000">
                <a:solidFill>
                  <a:schemeClr val="tx1">
                    <a:tint val="75000"/>
                  </a:schemeClr>
                </a:solidFill>
              </a:defRPr>
            </a:lvl7pPr>
            <a:lvl8pPr marL="4480006" indent="0">
              <a:buNone/>
              <a:defRPr sz="2000">
                <a:solidFill>
                  <a:schemeClr val="tx1">
                    <a:tint val="75000"/>
                  </a:schemeClr>
                </a:solidFill>
              </a:defRPr>
            </a:lvl8pPr>
            <a:lvl9pPr marL="5120006" indent="0">
              <a:buNone/>
              <a:defRPr sz="20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900114" y="2240281"/>
            <a:ext cx="7950994" cy="6336348"/>
          </a:xfrm>
        </p:spPr>
        <p:txBody>
          <a:bodyPr/>
          <a:lstStyle>
            <a:lvl1pPr>
              <a:defRPr sz="3900"/>
            </a:lvl1pPr>
            <a:lvl2pPr>
              <a:defRPr sz="3400"/>
            </a:lvl2pPr>
            <a:lvl3pPr>
              <a:defRPr sz="2800"/>
            </a:lvl3pPr>
            <a:lvl4pPr>
              <a:defRPr sz="2500"/>
            </a:lvl4pPr>
            <a:lvl5pPr>
              <a:defRPr sz="2500"/>
            </a:lvl5pPr>
            <a:lvl6pPr>
              <a:defRPr sz="2500"/>
            </a:lvl6pPr>
            <a:lvl7pPr>
              <a:defRPr sz="2500"/>
            </a:lvl7pPr>
            <a:lvl8pPr>
              <a:defRPr sz="2500"/>
            </a:lvl8pPr>
            <a:lvl9pPr>
              <a:defRPr sz="2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9151144" y="2240281"/>
            <a:ext cx="7950994" cy="6336348"/>
          </a:xfrm>
        </p:spPr>
        <p:txBody>
          <a:bodyPr/>
          <a:lstStyle>
            <a:lvl1pPr>
              <a:defRPr sz="3900"/>
            </a:lvl1pPr>
            <a:lvl2pPr>
              <a:defRPr sz="3400"/>
            </a:lvl2pPr>
            <a:lvl3pPr>
              <a:defRPr sz="2800"/>
            </a:lvl3pPr>
            <a:lvl4pPr>
              <a:defRPr sz="2500"/>
            </a:lvl4pPr>
            <a:lvl5pPr>
              <a:defRPr sz="2500"/>
            </a:lvl5pPr>
            <a:lvl6pPr>
              <a:defRPr sz="2500"/>
            </a:lvl6pPr>
            <a:lvl7pPr>
              <a:defRPr sz="2500"/>
            </a:lvl7pPr>
            <a:lvl8pPr>
              <a:defRPr sz="2500"/>
            </a:lvl8pPr>
            <a:lvl9pPr>
              <a:defRPr sz="2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900114" y="2149159"/>
            <a:ext cx="7954120" cy="895666"/>
          </a:xfrm>
        </p:spPr>
        <p:txBody>
          <a:bodyPr anchor="b"/>
          <a:lstStyle>
            <a:lvl1pPr marL="0" indent="0">
              <a:buNone/>
              <a:defRPr sz="3400" b="1"/>
            </a:lvl1pPr>
            <a:lvl2pPr marL="640001" indent="0">
              <a:buNone/>
              <a:defRPr sz="2800" b="1"/>
            </a:lvl2pPr>
            <a:lvl3pPr marL="1280001" indent="0">
              <a:buNone/>
              <a:defRPr sz="2500" b="1"/>
            </a:lvl3pPr>
            <a:lvl4pPr marL="1920003" indent="0">
              <a:buNone/>
              <a:defRPr sz="2200" b="1"/>
            </a:lvl4pPr>
            <a:lvl5pPr marL="2560004" indent="0">
              <a:buNone/>
              <a:defRPr sz="2200" b="1"/>
            </a:lvl5pPr>
            <a:lvl6pPr marL="3200004" indent="0">
              <a:buNone/>
              <a:defRPr sz="2200" b="1"/>
            </a:lvl6pPr>
            <a:lvl7pPr marL="3840005" indent="0">
              <a:buNone/>
              <a:defRPr sz="2200" b="1"/>
            </a:lvl7pPr>
            <a:lvl8pPr marL="4480006" indent="0">
              <a:buNone/>
              <a:defRPr sz="2200" b="1"/>
            </a:lvl8pPr>
            <a:lvl9pPr marL="5120006" indent="0">
              <a:buNone/>
              <a:defRPr sz="2200" b="1"/>
            </a:lvl9pPr>
          </a:lstStyle>
          <a:p>
            <a:pPr lvl="0"/>
            <a:r>
              <a:rPr lang="en-US"/>
              <a:t>Click to edit Master text styles</a:t>
            </a:r>
          </a:p>
        </p:txBody>
      </p:sp>
      <p:sp>
        <p:nvSpPr>
          <p:cNvPr id="4" name="Content Placeholder 3"/>
          <p:cNvSpPr>
            <a:spLocks noGrp="1"/>
          </p:cNvSpPr>
          <p:nvPr>
            <p:ph sz="half" idx="2"/>
          </p:nvPr>
        </p:nvSpPr>
        <p:spPr>
          <a:xfrm>
            <a:off x="900114" y="3044826"/>
            <a:ext cx="7954120" cy="5531803"/>
          </a:xfrm>
        </p:spPr>
        <p:txBody>
          <a:bodyPr/>
          <a:lstStyle>
            <a:lvl1pPr>
              <a:defRPr sz="3400"/>
            </a:lvl1pPr>
            <a:lvl2pPr>
              <a:defRPr sz="2800"/>
            </a:lvl2pPr>
            <a:lvl3pPr>
              <a:defRPr sz="2500"/>
            </a:lvl3pPr>
            <a:lvl4pPr>
              <a:defRPr sz="2200"/>
            </a:lvl4pPr>
            <a:lvl5pPr>
              <a:defRPr sz="2200"/>
            </a:lvl5pPr>
            <a:lvl6pPr>
              <a:defRPr sz="2200"/>
            </a:lvl6pPr>
            <a:lvl7pPr>
              <a:defRPr sz="2200"/>
            </a:lvl7pPr>
            <a:lvl8pPr>
              <a:defRPr sz="2200"/>
            </a:lvl8pPr>
            <a:lvl9pPr>
              <a:defRPr sz="2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9144897" y="2149159"/>
            <a:ext cx="7957244" cy="895666"/>
          </a:xfrm>
        </p:spPr>
        <p:txBody>
          <a:bodyPr anchor="b"/>
          <a:lstStyle>
            <a:lvl1pPr marL="0" indent="0">
              <a:buNone/>
              <a:defRPr sz="3400" b="1"/>
            </a:lvl1pPr>
            <a:lvl2pPr marL="640001" indent="0">
              <a:buNone/>
              <a:defRPr sz="2800" b="1"/>
            </a:lvl2pPr>
            <a:lvl3pPr marL="1280001" indent="0">
              <a:buNone/>
              <a:defRPr sz="2500" b="1"/>
            </a:lvl3pPr>
            <a:lvl4pPr marL="1920003" indent="0">
              <a:buNone/>
              <a:defRPr sz="2200" b="1"/>
            </a:lvl4pPr>
            <a:lvl5pPr marL="2560004" indent="0">
              <a:buNone/>
              <a:defRPr sz="2200" b="1"/>
            </a:lvl5pPr>
            <a:lvl6pPr marL="3200004" indent="0">
              <a:buNone/>
              <a:defRPr sz="2200" b="1"/>
            </a:lvl6pPr>
            <a:lvl7pPr marL="3840005" indent="0">
              <a:buNone/>
              <a:defRPr sz="2200" b="1"/>
            </a:lvl7pPr>
            <a:lvl8pPr marL="4480006" indent="0">
              <a:buNone/>
              <a:defRPr sz="2200" b="1"/>
            </a:lvl8pPr>
            <a:lvl9pPr marL="5120006" indent="0">
              <a:buNone/>
              <a:defRPr sz="2200" b="1"/>
            </a:lvl9pPr>
          </a:lstStyle>
          <a:p>
            <a:pPr lvl="0"/>
            <a:r>
              <a:rPr lang="en-US"/>
              <a:t>Click to edit Master text styles</a:t>
            </a:r>
          </a:p>
        </p:txBody>
      </p:sp>
      <p:sp>
        <p:nvSpPr>
          <p:cNvPr id="6" name="Content Placeholder 5"/>
          <p:cNvSpPr>
            <a:spLocks noGrp="1"/>
          </p:cNvSpPr>
          <p:nvPr>
            <p:ph sz="quarter" idx="4"/>
          </p:nvPr>
        </p:nvSpPr>
        <p:spPr>
          <a:xfrm>
            <a:off x="9144897" y="3044826"/>
            <a:ext cx="7957244" cy="5531803"/>
          </a:xfrm>
        </p:spPr>
        <p:txBody>
          <a:bodyPr/>
          <a:lstStyle>
            <a:lvl1pPr>
              <a:defRPr sz="3400"/>
            </a:lvl1pPr>
            <a:lvl2pPr>
              <a:defRPr sz="2800"/>
            </a:lvl2pPr>
            <a:lvl3pPr>
              <a:defRPr sz="2500"/>
            </a:lvl3pPr>
            <a:lvl4pPr>
              <a:defRPr sz="2200"/>
            </a:lvl4pPr>
            <a:lvl5pPr>
              <a:defRPr sz="2200"/>
            </a:lvl5pPr>
            <a:lvl6pPr>
              <a:defRPr sz="2200"/>
            </a:lvl6pPr>
            <a:lvl7pPr>
              <a:defRPr sz="2200"/>
            </a:lvl7pPr>
            <a:lvl8pPr>
              <a:defRPr sz="2200"/>
            </a:lvl8pPr>
            <a:lvl9pPr>
              <a:defRPr sz="2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00114" y="382270"/>
            <a:ext cx="5922616" cy="1626870"/>
          </a:xfrm>
        </p:spPr>
        <p:txBody>
          <a:bodyPr anchor="b"/>
          <a:lstStyle>
            <a:lvl1pPr algn="l">
              <a:defRPr sz="2800" b="1"/>
            </a:lvl1pPr>
          </a:lstStyle>
          <a:p>
            <a:r>
              <a:rPr lang="en-US"/>
              <a:t>Click to edit Master title style</a:t>
            </a:r>
            <a:endParaRPr lang="en-GB"/>
          </a:p>
        </p:txBody>
      </p:sp>
      <p:sp>
        <p:nvSpPr>
          <p:cNvPr id="3" name="Content Placeholder 2"/>
          <p:cNvSpPr>
            <a:spLocks noGrp="1"/>
          </p:cNvSpPr>
          <p:nvPr>
            <p:ph idx="1"/>
          </p:nvPr>
        </p:nvSpPr>
        <p:spPr>
          <a:xfrm>
            <a:off x="7038382" y="382271"/>
            <a:ext cx="10063758" cy="8194358"/>
          </a:xfrm>
        </p:spPr>
        <p:txBody>
          <a:bodyPr/>
          <a:lstStyle>
            <a:lvl1pPr>
              <a:defRPr sz="4500"/>
            </a:lvl1pPr>
            <a:lvl2pPr>
              <a:defRPr sz="3900"/>
            </a:lvl2pPr>
            <a:lvl3pPr>
              <a:defRPr sz="3400"/>
            </a:lvl3pPr>
            <a:lvl4pPr>
              <a:defRPr sz="2800"/>
            </a:lvl4pPr>
            <a:lvl5pPr>
              <a:defRPr sz="2800"/>
            </a:lvl5pPr>
            <a:lvl6pPr>
              <a:defRPr sz="2800"/>
            </a:lvl6pPr>
            <a:lvl7pPr>
              <a:defRPr sz="2800"/>
            </a:lvl7pPr>
            <a:lvl8pPr>
              <a:defRPr sz="2800"/>
            </a:lvl8pPr>
            <a:lvl9pPr>
              <a:defRPr sz="2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900114" y="2009141"/>
            <a:ext cx="5922616" cy="6567488"/>
          </a:xfrm>
        </p:spPr>
        <p:txBody>
          <a:bodyPr/>
          <a:lstStyle>
            <a:lvl1pPr marL="0" indent="0">
              <a:buNone/>
              <a:defRPr sz="2000"/>
            </a:lvl1pPr>
            <a:lvl2pPr marL="640001" indent="0">
              <a:buNone/>
              <a:defRPr sz="1700"/>
            </a:lvl2pPr>
            <a:lvl3pPr marL="1280001" indent="0">
              <a:buNone/>
              <a:defRPr sz="1400"/>
            </a:lvl3pPr>
            <a:lvl4pPr marL="1920003" indent="0">
              <a:buNone/>
              <a:defRPr sz="1300"/>
            </a:lvl4pPr>
            <a:lvl5pPr marL="2560004" indent="0">
              <a:buNone/>
              <a:defRPr sz="1300"/>
            </a:lvl5pPr>
            <a:lvl6pPr marL="3200004" indent="0">
              <a:buNone/>
              <a:defRPr sz="1300"/>
            </a:lvl6pPr>
            <a:lvl7pPr marL="3840005" indent="0">
              <a:buNone/>
              <a:defRPr sz="1300"/>
            </a:lvl7pPr>
            <a:lvl8pPr marL="4480006" indent="0">
              <a:buNone/>
              <a:defRPr sz="1300"/>
            </a:lvl8pPr>
            <a:lvl9pPr marL="5120006" indent="0">
              <a:buNone/>
              <a:defRPr sz="1300"/>
            </a:lvl9pPr>
          </a:lstStyle>
          <a:p>
            <a:pPr lvl="0"/>
            <a:r>
              <a:rPr lang="en-US"/>
              <a:t>Click to edit Master text styles</a:t>
            </a:r>
          </a:p>
        </p:txBody>
      </p:sp>
      <p:sp>
        <p:nvSpPr>
          <p:cNvPr id="5" name="Date Placeholder 4"/>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528568" y="6720839"/>
            <a:ext cx="10801350" cy="793434"/>
          </a:xfrm>
        </p:spPr>
        <p:txBody>
          <a:bodyPr anchor="b"/>
          <a:lstStyle>
            <a:lvl1pPr algn="l">
              <a:defRPr sz="2800" b="1"/>
            </a:lvl1pPr>
          </a:lstStyle>
          <a:p>
            <a:r>
              <a:rPr lang="en-US"/>
              <a:t>Click to edit Master title style</a:t>
            </a:r>
            <a:endParaRPr lang="en-GB"/>
          </a:p>
        </p:txBody>
      </p:sp>
      <p:sp>
        <p:nvSpPr>
          <p:cNvPr id="3" name="Picture Placeholder 2"/>
          <p:cNvSpPr>
            <a:spLocks noGrp="1"/>
          </p:cNvSpPr>
          <p:nvPr>
            <p:ph type="pic" idx="1"/>
          </p:nvPr>
        </p:nvSpPr>
        <p:spPr>
          <a:xfrm>
            <a:off x="3528568" y="857885"/>
            <a:ext cx="10801350" cy="5760720"/>
          </a:xfrm>
        </p:spPr>
        <p:txBody>
          <a:bodyPr/>
          <a:lstStyle>
            <a:lvl1pPr marL="0" indent="0">
              <a:buNone/>
              <a:defRPr sz="4500"/>
            </a:lvl1pPr>
            <a:lvl2pPr marL="640001" indent="0">
              <a:buNone/>
              <a:defRPr sz="3900"/>
            </a:lvl2pPr>
            <a:lvl3pPr marL="1280001" indent="0">
              <a:buNone/>
              <a:defRPr sz="3400"/>
            </a:lvl3pPr>
            <a:lvl4pPr marL="1920003" indent="0">
              <a:buNone/>
              <a:defRPr sz="2800"/>
            </a:lvl4pPr>
            <a:lvl5pPr marL="2560004" indent="0">
              <a:buNone/>
              <a:defRPr sz="2800"/>
            </a:lvl5pPr>
            <a:lvl6pPr marL="3200004" indent="0">
              <a:buNone/>
              <a:defRPr sz="2800"/>
            </a:lvl6pPr>
            <a:lvl7pPr marL="3840005" indent="0">
              <a:buNone/>
              <a:defRPr sz="2800"/>
            </a:lvl7pPr>
            <a:lvl8pPr marL="4480006" indent="0">
              <a:buNone/>
              <a:defRPr sz="2800"/>
            </a:lvl8pPr>
            <a:lvl9pPr marL="5120006" indent="0">
              <a:buNone/>
              <a:defRPr sz="2800"/>
            </a:lvl9pPr>
          </a:lstStyle>
          <a:p>
            <a:endParaRPr lang="en-GB"/>
          </a:p>
        </p:txBody>
      </p:sp>
      <p:sp>
        <p:nvSpPr>
          <p:cNvPr id="4" name="Text Placeholder 3"/>
          <p:cNvSpPr>
            <a:spLocks noGrp="1"/>
          </p:cNvSpPr>
          <p:nvPr>
            <p:ph type="body" sz="half" idx="2"/>
          </p:nvPr>
        </p:nvSpPr>
        <p:spPr>
          <a:xfrm>
            <a:off x="3528568" y="7514274"/>
            <a:ext cx="10801350" cy="1126806"/>
          </a:xfrm>
        </p:spPr>
        <p:txBody>
          <a:bodyPr/>
          <a:lstStyle>
            <a:lvl1pPr marL="0" indent="0">
              <a:buNone/>
              <a:defRPr sz="2000"/>
            </a:lvl1pPr>
            <a:lvl2pPr marL="640001" indent="0">
              <a:buNone/>
              <a:defRPr sz="1700"/>
            </a:lvl2pPr>
            <a:lvl3pPr marL="1280001" indent="0">
              <a:buNone/>
              <a:defRPr sz="1400"/>
            </a:lvl3pPr>
            <a:lvl4pPr marL="1920003" indent="0">
              <a:buNone/>
              <a:defRPr sz="1300"/>
            </a:lvl4pPr>
            <a:lvl5pPr marL="2560004" indent="0">
              <a:buNone/>
              <a:defRPr sz="1300"/>
            </a:lvl5pPr>
            <a:lvl6pPr marL="3200004" indent="0">
              <a:buNone/>
              <a:defRPr sz="1300"/>
            </a:lvl6pPr>
            <a:lvl7pPr marL="3840005" indent="0">
              <a:buNone/>
              <a:defRPr sz="1300"/>
            </a:lvl7pPr>
            <a:lvl8pPr marL="4480006" indent="0">
              <a:buNone/>
              <a:defRPr sz="1300"/>
            </a:lvl8pPr>
            <a:lvl9pPr marL="5120006" indent="0">
              <a:buNone/>
              <a:defRPr sz="1300"/>
            </a:lvl9pPr>
          </a:lstStyle>
          <a:p>
            <a:pPr lvl="0"/>
            <a:r>
              <a:rPr lang="en-US"/>
              <a:t>Click to edit Master text styles</a:t>
            </a:r>
          </a:p>
        </p:txBody>
      </p:sp>
      <p:sp>
        <p:nvSpPr>
          <p:cNvPr id="5" name="Date Placeholder 4"/>
          <p:cNvSpPr>
            <a:spLocks noGrp="1"/>
          </p:cNvSpPr>
          <p:nvPr>
            <p:ph type="dt" sz="half" idx="10"/>
          </p:nvPr>
        </p:nvSpPr>
        <p:spPr/>
        <p:txBody>
          <a:bodyPr/>
          <a:lstStyle/>
          <a:p>
            <a:fld id="{9DE71229-AAE1-47E3-AE94-4C99692B4232}" type="datetimeFigureOut">
              <a:rPr lang="en-GB" smtClean="0"/>
              <a:pPr/>
              <a:t>31/05/2021</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BE30BD61-D790-4580-9B09-6B0CBE8E1831}" type="slidenum">
              <a:rPr lang="en-GB" smtClean="0"/>
              <a:pPr/>
              <a:t>‹#›</a:t>
            </a:fld>
            <a:endParaRPr lang="en-GB"/>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00113" y="384496"/>
            <a:ext cx="16202026" cy="1600201"/>
          </a:xfrm>
          <a:prstGeom prst="rect">
            <a:avLst/>
          </a:prstGeom>
        </p:spPr>
        <p:txBody>
          <a:bodyPr vert="horz" lIns="128000" tIns="64000" rIns="128000" bIns="6400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900113" y="2240281"/>
            <a:ext cx="16202026" cy="6336348"/>
          </a:xfrm>
          <a:prstGeom prst="rect">
            <a:avLst/>
          </a:prstGeom>
        </p:spPr>
        <p:txBody>
          <a:bodyPr vert="horz" lIns="128000" tIns="64000" rIns="128000" bIns="6400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900115" y="8898894"/>
            <a:ext cx="4200525" cy="511175"/>
          </a:xfrm>
          <a:prstGeom prst="rect">
            <a:avLst/>
          </a:prstGeom>
        </p:spPr>
        <p:txBody>
          <a:bodyPr vert="horz" lIns="128000" tIns="64000" rIns="128000" bIns="64000" rtlCol="0" anchor="ctr"/>
          <a:lstStyle>
            <a:lvl1pPr algn="l">
              <a:defRPr sz="1700">
                <a:solidFill>
                  <a:schemeClr val="tx1">
                    <a:tint val="75000"/>
                  </a:schemeClr>
                </a:solidFill>
              </a:defRPr>
            </a:lvl1pPr>
          </a:lstStyle>
          <a:p>
            <a:fld id="{9DE71229-AAE1-47E3-AE94-4C99692B4232}" type="datetimeFigureOut">
              <a:rPr lang="en-GB" smtClean="0"/>
              <a:pPr/>
              <a:t>31/05/2021</a:t>
            </a:fld>
            <a:endParaRPr lang="en-GB"/>
          </a:p>
        </p:txBody>
      </p:sp>
      <p:sp>
        <p:nvSpPr>
          <p:cNvPr id="5" name="Footer Placeholder 4"/>
          <p:cNvSpPr>
            <a:spLocks noGrp="1"/>
          </p:cNvSpPr>
          <p:nvPr>
            <p:ph type="ftr" sz="quarter" idx="3"/>
          </p:nvPr>
        </p:nvSpPr>
        <p:spPr>
          <a:xfrm>
            <a:off x="6150769" y="8898894"/>
            <a:ext cx="5700713" cy="511175"/>
          </a:xfrm>
          <a:prstGeom prst="rect">
            <a:avLst/>
          </a:prstGeom>
        </p:spPr>
        <p:txBody>
          <a:bodyPr vert="horz" lIns="128000" tIns="64000" rIns="128000" bIns="64000" rtlCol="0" anchor="ctr"/>
          <a:lstStyle>
            <a:lvl1pPr algn="ctr">
              <a:defRPr sz="17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12901614" y="8898894"/>
            <a:ext cx="4200525" cy="511175"/>
          </a:xfrm>
          <a:prstGeom prst="rect">
            <a:avLst/>
          </a:prstGeom>
        </p:spPr>
        <p:txBody>
          <a:bodyPr vert="horz" lIns="128000" tIns="64000" rIns="128000" bIns="64000" rtlCol="0" anchor="ctr"/>
          <a:lstStyle>
            <a:lvl1pPr algn="r">
              <a:defRPr sz="1700">
                <a:solidFill>
                  <a:schemeClr val="tx1">
                    <a:tint val="75000"/>
                  </a:schemeClr>
                </a:solidFill>
              </a:defRPr>
            </a:lvl1pPr>
          </a:lstStyle>
          <a:p>
            <a:fld id="{BE30BD61-D790-4580-9B09-6B0CBE8E1831}" type="slidenum">
              <a:rPr lang="en-GB" smtClean="0"/>
              <a:pPr/>
              <a:t>‹#›</a:t>
            </a:fld>
            <a:endParaRPr lang="en-GB"/>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72" r:id="rId12"/>
    <p:sldLayoutId id="2147483673" r:id="rId13"/>
  </p:sldLayoutIdLst>
  <p:txStyles>
    <p:titleStyle>
      <a:lvl1pPr algn="ctr" defTabSz="1280001" rtl="0" eaLnBrk="1" latinLnBrk="0" hangingPunct="1">
        <a:spcBef>
          <a:spcPct val="0"/>
        </a:spcBef>
        <a:buNone/>
        <a:defRPr sz="6200" kern="1200">
          <a:solidFill>
            <a:schemeClr val="tx1"/>
          </a:solidFill>
          <a:latin typeface="+mj-lt"/>
          <a:ea typeface="+mj-ea"/>
          <a:cs typeface="+mj-cs"/>
        </a:defRPr>
      </a:lvl1pPr>
    </p:titleStyle>
    <p:bodyStyle>
      <a:lvl1pPr marL="480001" indent="-480001" algn="l" defTabSz="1280001" rtl="0" eaLnBrk="1" latinLnBrk="0" hangingPunct="1">
        <a:spcBef>
          <a:spcPct val="20000"/>
        </a:spcBef>
        <a:buFont typeface="Arial" pitchFamily="34" charset="0"/>
        <a:buChar char="•"/>
        <a:defRPr sz="4500" kern="1200">
          <a:solidFill>
            <a:schemeClr val="tx1"/>
          </a:solidFill>
          <a:latin typeface="+mn-lt"/>
          <a:ea typeface="+mn-ea"/>
          <a:cs typeface="+mn-cs"/>
        </a:defRPr>
      </a:lvl1pPr>
      <a:lvl2pPr marL="1040001" indent="-400000" algn="l" defTabSz="1280001" rtl="0" eaLnBrk="1" latinLnBrk="0" hangingPunct="1">
        <a:spcBef>
          <a:spcPct val="20000"/>
        </a:spcBef>
        <a:buFont typeface="Arial" pitchFamily="34" charset="0"/>
        <a:buChar char="–"/>
        <a:defRPr sz="3900" kern="1200">
          <a:solidFill>
            <a:schemeClr val="tx1"/>
          </a:solidFill>
          <a:latin typeface="+mn-lt"/>
          <a:ea typeface="+mn-ea"/>
          <a:cs typeface="+mn-cs"/>
        </a:defRPr>
      </a:lvl2pPr>
      <a:lvl3pPr marL="1600002" indent="-320000" algn="l" defTabSz="1280001" rtl="0" eaLnBrk="1" latinLnBrk="0" hangingPunct="1">
        <a:spcBef>
          <a:spcPct val="20000"/>
        </a:spcBef>
        <a:buFont typeface="Arial" pitchFamily="34" charset="0"/>
        <a:buChar char="•"/>
        <a:defRPr sz="3400" kern="1200">
          <a:solidFill>
            <a:schemeClr val="tx1"/>
          </a:solidFill>
          <a:latin typeface="+mn-lt"/>
          <a:ea typeface="+mn-ea"/>
          <a:cs typeface="+mn-cs"/>
        </a:defRPr>
      </a:lvl3pPr>
      <a:lvl4pPr marL="2240003" indent="-320000" algn="l" defTabSz="1280001" rtl="0" eaLnBrk="1" latinLnBrk="0" hangingPunct="1">
        <a:spcBef>
          <a:spcPct val="20000"/>
        </a:spcBef>
        <a:buFont typeface="Arial" pitchFamily="34" charset="0"/>
        <a:buChar char="–"/>
        <a:defRPr sz="2800" kern="1200">
          <a:solidFill>
            <a:schemeClr val="tx1"/>
          </a:solidFill>
          <a:latin typeface="+mn-lt"/>
          <a:ea typeface="+mn-ea"/>
          <a:cs typeface="+mn-cs"/>
        </a:defRPr>
      </a:lvl4pPr>
      <a:lvl5pPr marL="2880004" indent="-320000" algn="l" defTabSz="1280001" rtl="0" eaLnBrk="1" latinLnBrk="0" hangingPunct="1">
        <a:spcBef>
          <a:spcPct val="20000"/>
        </a:spcBef>
        <a:buFont typeface="Arial" pitchFamily="34" charset="0"/>
        <a:buChar char="»"/>
        <a:defRPr sz="2800" kern="1200">
          <a:solidFill>
            <a:schemeClr val="tx1"/>
          </a:solidFill>
          <a:latin typeface="+mn-lt"/>
          <a:ea typeface="+mn-ea"/>
          <a:cs typeface="+mn-cs"/>
        </a:defRPr>
      </a:lvl5pPr>
      <a:lvl6pPr marL="3520005" indent="-320000" algn="l" defTabSz="1280001" rtl="0" eaLnBrk="1" latinLnBrk="0" hangingPunct="1">
        <a:spcBef>
          <a:spcPct val="20000"/>
        </a:spcBef>
        <a:buFont typeface="Arial" pitchFamily="34" charset="0"/>
        <a:buChar char="•"/>
        <a:defRPr sz="2800" kern="1200">
          <a:solidFill>
            <a:schemeClr val="tx1"/>
          </a:solidFill>
          <a:latin typeface="+mn-lt"/>
          <a:ea typeface="+mn-ea"/>
          <a:cs typeface="+mn-cs"/>
        </a:defRPr>
      </a:lvl6pPr>
      <a:lvl7pPr marL="4160005" indent="-320000" algn="l" defTabSz="1280001" rtl="0" eaLnBrk="1" latinLnBrk="0" hangingPunct="1">
        <a:spcBef>
          <a:spcPct val="20000"/>
        </a:spcBef>
        <a:buFont typeface="Arial" pitchFamily="34" charset="0"/>
        <a:buChar char="•"/>
        <a:defRPr sz="2800" kern="1200">
          <a:solidFill>
            <a:schemeClr val="tx1"/>
          </a:solidFill>
          <a:latin typeface="+mn-lt"/>
          <a:ea typeface="+mn-ea"/>
          <a:cs typeface="+mn-cs"/>
        </a:defRPr>
      </a:lvl7pPr>
      <a:lvl8pPr marL="4800006" indent="-320000" algn="l" defTabSz="1280001" rtl="0" eaLnBrk="1" latinLnBrk="0" hangingPunct="1">
        <a:spcBef>
          <a:spcPct val="20000"/>
        </a:spcBef>
        <a:buFont typeface="Arial" pitchFamily="34" charset="0"/>
        <a:buChar char="•"/>
        <a:defRPr sz="2800" kern="1200">
          <a:solidFill>
            <a:schemeClr val="tx1"/>
          </a:solidFill>
          <a:latin typeface="+mn-lt"/>
          <a:ea typeface="+mn-ea"/>
          <a:cs typeface="+mn-cs"/>
        </a:defRPr>
      </a:lvl8pPr>
      <a:lvl9pPr marL="5440008" indent="-320000" algn="l" defTabSz="1280001" rtl="0" eaLnBrk="1" latinLnBrk="0" hangingPunct="1">
        <a:spcBef>
          <a:spcPct val="20000"/>
        </a:spcBef>
        <a:buFont typeface="Arial" pitchFamily="34" charset="0"/>
        <a:buChar char="•"/>
        <a:defRPr sz="2800" kern="1200">
          <a:solidFill>
            <a:schemeClr val="tx1"/>
          </a:solidFill>
          <a:latin typeface="+mn-lt"/>
          <a:ea typeface="+mn-ea"/>
          <a:cs typeface="+mn-cs"/>
        </a:defRPr>
      </a:lvl9pPr>
    </p:bodyStyle>
    <p:otherStyle>
      <a:defPPr>
        <a:defRPr lang="en-US"/>
      </a:defPPr>
      <a:lvl1pPr marL="0" algn="l" defTabSz="1280001" rtl="0" eaLnBrk="1" latinLnBrk="0" hangingPunct="1">
        <a:defRPr sz="2500" kern="1200">
          <a:solidFill>
            <a:schemeClr val="tx1"/>
          </a:solidFill>
          <a:latin typeface="+mn-lt"/>
          <a:ea typeface="+mn-ea"/>
          <a:cs typeface="+mn-cs"/>
        </a:defRPr>
      </a:lvl1pPr>
      <a:lvl2pPr marL="640001" algn="l" defTabSz="1280001" rtl="0" eaLnBrk="1" latinLnBrk="0" hangingPunct="1">
        <a:defRPr sz="2500" kern="1200">
          <a:solidFill>
            <a:schemeClr val="tx1"/>
          </a:solidFill>
          <a:latin typeface="+mn-lt"/>
          <a:ea typeface="+mn-ea"/>
          <a:cs typeface="+mn-cs"/>
        </a:defRPr>
      </a:lvl2pPr>
      <a:lvl3pPr marL="1280001" algn="l" defTabSz="1280001" rtl="0" eaLnBrk="1" latinLnBrk="0" hangingPunct="1">
        <a:defRPr sz="2500" kern="1200">
          <a:solidFill>
            <a:schemeClr val="tx1"/>
          </a:solidFill>
          <a:latin typeface="+mn-lt"/>
          <a:ea typeface="+mn-ea"/>
          <a:cs typeface="+mn-cs"/>
        </a:defRPr>
      </a:lvl3pPr>
      <a:lvl4pPr marL="1920003" algn="l" defTabSz="1280001" rtl="0" eaLnBrk="1" latinLnBrk="0" hangingPunct="1">
        <a:defRPr sz="2500" kern="1200">
          <a:solidFill>
            <a:schemeClr val="tx1"/>
          </a:solidFill>
          <a:latin typeface="+mn-lt"/>
          <a:ea typeface="+mn-ea"/>
          <a:cs typeface="+mn-cs"/>
        </a:defRPr>
      </a:lvl4pPr>
      <a:lvl5pPr marL="2560004" algn="l" defTabSz="1280001" rtl="0" eaLnBrk="1" latinLnBrk="0" hangingPunct="1">
        <a:defRPr sz="2500" kern="1200">
          <a:solidFill>
            <a:schemeClr val="tx1"/>
          </a:solidFill>
          <a:latin typeface="+mn-lt"/>
          <a:ea typeface="+mn-ea"/>
          <a:cs typeface="+mn-cs"/>
        </a:defRPr>
      </a:lvl5pPr>
      <a:lvl6pPr marL="3200004" algn="l" defTabSz="1280001" rtl="0" eaLnBrk="1" latinLnBrk="0" hangingPunct="1">
        <a:defRPr sz="2500" kern="1200">
          <a:solidFill>
            <a:schemeClr val="tx1"/>
          </a:solidFill>
          <a:latin typeface="+mn-lt"/>
          <a:ea typeface="+mn-ea"/>
          <a:cs typeface="+mn-cs"/>
        </a:defRPr>
      </a:lvl6pPr>
      <a:lvl7pPr marL="3840005" algn="l" defTabSz="1280001" rtl="0" eaLnBrk="1" latinLnBrk="0" hangingPunct="1">
        <a:defRPr sz="2500" kern="1200">
          <a:solidFill>
            <a:schemeClr val="tx1"/>
          </a:solidFill>
          <a:latin typeface="+mn-lt"/>
          <a:ea typeface="+mn-ea"/>
          <a:cs typeface="+mn-cs"/>
        </a:defRPr>
      </a:lvl7pPr>
      <a:lvl8pPr marL="4480006" algn="l" defTabSz="1280001" rtl="0" eaLnBrk="1" latinLnBrk="0" hangingPunct="1">
        <a:defRPr sz="2500" kern="1200">
          <a:solidFill>
            <a:schemeClr val="tx1"/>
          </a:solidFill>
          <a:latin typeface="+mn-lt"/>
          <a:ea typeface="+mn-ea"/>
          <a:cs typeface="+mn-cs"/>
        </a:defRPr>
      </a:lvl8pPr>
      <a:lvl9pPr marL="5120006" algn="l" defTabSz="1280001" rtl="0" eaLnBrk="1" latinLnBrk="0" hangingPunct="1">
        <a:defRPr sz="25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11.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A008308-941E-4D53-A6F9-3A17E7B6D5E2}"/>
              </a:ext>
            </a:extLst>
          </p:cNvPr>
          <p:cNvSpPr>
            <a:spLocks noGrp="1"/>
          </p:cNvSpPr>
          <p:nvPr>
            <p:ph type="ctrTitle"/>
          </p:nvPr>
        </p:nvSpPr>
        <p:spPr>
          <a:xfrm>
            <a:off x="2054202" y="7248872"/>
            <a:ext cx="13893846" cy="1921013"/>
          </a:xfrm>
        </p:spPr>
        <p:txBody>
          <a:bodyPr>
            <a:normAutofit/>
          </a:bodyPr>
          <a:lstStyle/>
          <a:p>
            <a:pPr>
              <a:spcBef>
                <a:spcPts val="840"/>
              </a:spcBef>
              <a:spcAft>
                <a:spcPts val="1680"/>
              </a:spcAft>
            </a:pPr>
            <a:r>
              <a:rPr lang="en-GB" sz="3200" dirty="0"/>
              <a:t>GEF-7 FSM Land Degradation Project</a:t>
            </a:r>
            <a:r>
              <a:rPr lang="en-GB" sz="5400" b="1" dirty="0"/>
              <a:t/>
            </a:r>
            <a:br>
              <a:rPr lang="en-GB" sz="5400" b="1" dirty="0"/>
            </a:br>
            <a:r>
              <a:rPr lang="en-GB" sz="3200" dirty="0"/>
              <a:t>28 May 2021, Federated States of Micronesia</a:t>
            </a:r>
            <a:endParaRPr lang="en-GB" sz="5400" dirty="0"/>
          </a:p>
        </p:txBody>
      </p:sp>
      <p:pic>
        <p:nvPicPr>
          <p:cNvPr id="1028" name="Picture 4" descr="GEF Logo | Global Environment Facility">
            <a:extLst>
              <a:ext uri="{FF2B5EF4-FFF2-40B4-BE49-F238E27FC236}">
                <a16:creationId xmlns:a16="http://schemas.microsoft.com/office/drawing/2014/main" xmlns="" id="{01A5015D-9D60-4CEA-A388-FC5D86AF2A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04455" y="958672"/>
            <a:ext cx="1456510" cy="1701595"/>
          </a:xfrm>
          <a:prstGeom prst="rect">
            <a:avLst/>
          </a:prstGeom>
          <a:noFill/>
          <a:extLst>
            <a:ext uri="{909E8E84-426E-40DD-AFC4-6F175D3DCCD1}">
              <a14:hiddenFill xmlns:a14="http://schemas.microsoft.com/office/drawing/2010/main">
                <a:solidFill>
                  <a:srgbClr val="FFFFFF"/>
                </a:solidFill>
              </a14:hiddenFill>
            </a:ext>
          </a:extLst>
        </p:spPr>
      </p:pic>
      <p:sp>
        <p:nvSpPr>
          <p:cNvPr id="5" name="Subtitle 4">
            <a:extLst>
              <a:ext uri="{FF2B5EF4-FFF2-40B4-BE49-F238E27FC236}">
                <a16:creationId xmlns:a16="http://schemas.microsoft.com/office/drawing/2014/main" xmlns="" id="{7CAEC24D-768D-472B-A4DE-E47ED0B66CE6}"/>
              </a:ext>
            </a:extLst>
          </p:cNvPr>
          <p:cNvSpPr>
            <a:spLocks noGrp="1"/>
          </p:cNvSpPr>
          <p:nvPr>
            <p:ph type="subTitle" idx="1"/>
          </p:nvPr>
        </p:nvSpPr>
        <p:spPr>
          <a:xfrm>
            <a:off x="2880445" y="4080698"/>
            <a:ext cx="12601576" cy="2448094"/>
          </a:xfrm>
        </p:spPr>
        <p:txBody>
          <a:bodyPr>
            <a:normAutofit fontScale="92500"/>
          </a:bodyPr>
          <a:lstStyle/>
          <a:p>
            <a:r>
              <a:rPr lang="en-GB" sz="5400" b="1" dirty="0">
                <a:solidFill>
                  <a:schemeClr val="accent3">
                    <a:lumMod val="50000"/>
                  </a:schemeClr>
                </a:solidFill>
              </a:rPr>
              <a:t>GEF 7 PIF Validation Workshop </a:t>
            </a:r>
          </a:p>
          <a:p>
            <a:r>
              <a:rPr lang="en-GB" sz="4000" dirty="0">
                <a:solidFill>
                  <a:schemeClr val="accent3">
                    <a:lumMod val="50000"/>
                  </a:schemeClr>
                </a:solidFill>
              </a:rPr>
              <a:t>Dr Mike Moser, International GEF Project Design Expert</a:t>
            </a:r>
          </a:p>
          <a:p>
            <a:r>
              <a:rPr lang="en-GB" sz="4000" dirty="0">
                <a:solidFill>
                  <a:schemeClr val="accent3">
                    <a:lumMod val="50000"/>
                  </a:schemeClr>
                </a:solidFill>
              </a:rPr>
              <a:t>Deacon </a:t>
            </a:r>
            <a:r>
              <a:rPr lang="en-GB" sz="4000" dirty="0" err="1">
                <a:solidFill>
                  <a:schemeClr val="accent3">
                    <a:lumMod val="50000"/>
                  </a:schemeClr>
                </a:solidFill>
              </a:rPr>
              <a:t>Adelino</a:t>
            </a:r>
            <a:r>
              <a:rPr lang="en-GB" sz="4000" dirty="0">
                <a:solidFill>
                  <a:schemeClr val="accent3">
                    <a:lumMod val="50000"/>
                  </a:schemeClr>
                </a:solidFill>
              </a:rPr>
              <a:t> </a:t>
            </a:r>
            <a:r>
              <a:rPr lang="en-GB" sz="4000" dirty="0" err="1">
                <a:solidFill>
                  <a:schemeClr val="accent3">
                    <a:lumMod val="50000"/>
                  </a:schemeClr>
                </a:solidFill>
              </a:rPr>
              <a:t>Lorens</a:t>
            </a:r>
            <a:r>
              <a:rPr lang="en-GB" sz="4000" dirty="0">
                <a:solidFill>
                  <a:schemeClr val="accent3">
                    <a:lumMod val="50000"/>
                  </a:schemeClr>
                </a:solidFill>
              </a:rPr>
              <a:t>, National Project Development Specialist</a:t>
            </a:r>
          </a:p>
        </p:txBody>
      </p:sp>
      <p:pic>
        <p:nvPicPr>
          <p:cNvPr id="1027" name="Picture 23">
            <a:extLst>
              <a:ext uri="{FF2B5EF4-FFF2-40B4-BE49-F238E27FC236}">
                <a16:creationId xmlns:a16="http://schemas.microsoft.com/office/drawing/2014/main" xmlns="" id="{B18E276E-D8C9-4D4B-AA7B-616EC453B6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945341" y="1100992"/>
            <a:ext cx="864096" cy="1840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xmlns="" id="{2B463220-C916-485D-BBA4-41AFC74831CD}"/>
              </a:ext>
            </a:extLst>
          </p:cNvPr>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8307753" y="552129"/>
            <a:ext cx="1981293" cy="2009018"/>
          </a:xfrm>
          <a:prstGeom prst="rect">
            <a:avLst/>
          </a:prstGeom>
          <a:noFill/>
          <a:ln>
            <a:noFill/>
          </a:ln>
        </p:spPr>
      </p:pic>
    </p:spTree>
    <p:extLst>
      <p:ext uri="{BB962C8B-B14F-4D97-AF65-F5344CB8AC3E}">
        <p14:creationId xmlns:p14="http://schemas.microsoft.com/office/powerpoint/2010/main" val="48972253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xmlns="" id="{1BB846D2-262B-4AF6-9912-D904A8120EC2}"/>
              </a:ext>
            </a:extLst>
          </p:cNvPr>
          <p:cNvSpPr/>
          <p:nvPr/>
        </p:nvSpPr>
        <p:spPr>
          <a:xfrm>
            <a:off x="14761764" y="1686656"/>
            <a:ext cx="2551841" cy="4626112"/>
          </a:xfrm>
          <a:prstGeom prst="roundRect">
            <a:avLst/>
          </a:prstGeom>
          <a:solidFill>
            <a:schemeClr val="accent3">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Global Environmental Benefits</a:t>
            </a:r>
          </a:p>
        </p:txBody>
      </p:sp>
      <p:sp>
        <p:nvSpPr>
          <p:cNvPr id="5" name="Oval 4">
            <a:extLst>
              <a:ext uri="{FF2B5EF4-FFF2-40B4-BE49-F238E27FC236}">
                <a16:creationId xmlns:a16="http://schemas.microsoft.com/office/drawing/2014/main" xmlns="" id="{7DF5F28E-39AB-41B2-87B8-BD21BABB4F34}"/>
              </a:ext>
            </a:extLst>
          </p:cNvPr>
          <p:cNvSpPr/>
          <p:nvPr/>
        </p:nvSpPr>
        <p:spPr>
          <a:xfrm>
            <a:off x="14833773" y="2451540"/>
            <a:ext cx="2376264" cy="1165744"/>
          </a:xfrm>
          <a:prstGeom prst="ellipse">
            <a:avLst/>
          </a:prstGeom>
          <a:solidFill>
            <a:schemeClr val="accent3">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More resilient ecosystems &amp; biodiversity</a:t>
            </a:r>
          </a:p>
        </p:txBody>
      </p:sp>
      <p:sp>
        <p:nvSpPr>
          <p:cNvPr id="6" name="Oval 5">
            <a:extLst>
              <a:ext uri="{FF2B5EF4-FFF2-40B4-BE49-F238E27FC236}">
                <a16:creationId xmlns:a16="http://schemas.microsoft.com/office/drawing/2014/main" xmlns="" id="{6E23E7C3-7FE0-488E-BC98-A1D7B2EFA313}"/>
              </a:ext>
            </a:extLst>
          </p:cNvPr>
          <p:cNvSpPr/>
          <p:nvPr/>
        </p:nvSpPr>
        <p:spPr>
          <a:xfrm>
            <a:off x="14823458" y="3732755"/>
            <a:ext cx="2376264" cy="1165744"/>
          </a:xfrm>
          <a:prstGeom prst="ellipse">
            <a:avLst/>
          </a:prstGeom>
          <a:solidFill>
            <a:schemeClr val="accent3">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Sustained ecosystem services</a:t>
            </a:r>
          </a:p>
        </p:txBody>
      </p:sp>
      <p:sp>
        <p:nvSpPr>
          <p:cNvPr id="7" name="Oval 6">
            <a:extLst>
              <a:ext uri="{FF2B5EF4-FFF2-40B4-BE49-F238E27FC236}">
                <a16:creationId xmlns:a16="http://schemas.microsoft.com/office/drawing/2014/main" xmlns="" id="{48E7CE6C-6B98-4D9B-82E7-0D0024C33907}"/>
              </a:ext>
            </a:extLst>
          </p:cNvPr>
          <p:cNvSpPr/>
          <p:nvPr/>
        </p:nvSpPr>
        <p:spPr>
          <a:xfrm>
            <a:off x="14864707" y="5067076"/>
            <a:ext cx="2345329" cy="1165744"/>
          </a:xfrm>
          <a:prstGeom prst="ellipse">
            <a:avLst/>
          </a:prstGeom>
          <a:solidFill>
            <a:schemeClr val="accent3">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CO2 avoided loss/ sequestration</a:t>
            </a:r>
          </a:p>
        </p:txBody>
      </p:sp>
      <p:sp>
        <p:nvSpPr>
          <p:cNvPr id="8" name="Rectangle: Rounded Corners 7">
            <a:extLst>
              <a:ext uri="{FF2B5EF4-FFF2-40B4-BE49-F238E27FC236}">
                <a16:creationId xmlns:a16="http://schemas.microsoft.com/office/drawing/2014/main" xmlns="" id="{12E2D2DB-A6E1-4B0F-A452-1AEE93D11A03}"/>
              </a:ext>
            </a:extLst>
          </p:cNvPr>
          <p:cNvSpPr/>
          <p:nvPr/>
        </p:nvSpPr>
        <p:spPr>
          <a:xfrm>
            <a:off x="14814760" y="7430006"/>
            <a:ext cx="2498837" cy="1763082"/>
          </a:xfrm>
          <a:prstGeom prst="roundRect">
            <a:avLst/>
          </a:prstGeom>
          <a:solidFill>
            <a:schemeClr val="accent3">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endParaRPr lang="en-GB" sz="1200" b="1" dirty="0">
              <a:solidFill>
                <a:schemeClr val="tx1"/>
              </a:solidFill>
            </a:endParaRPr>
          </a:p>
        </p:txBody>
      </p:sp>
      <p:sp>
        <p:nvSpPr>
          <p:cNvPr id="9" name="Oval 8">
            <a:extLst>
              <a:ext uri="{FF2B5EF4-FFF2-40B4-BE49-F238E27FC236}">
                <a16:creationId xmlns:a16="http://schemas.microsoft.com/office/drawing/2014/main" xmlns="" id="{09471D65-F4D9-4570-A1A4-A97CF00BF2FD}"/>
              </a:ext>
            </a:extLst>
          </p:cNvPr>
          <p:cNvSpPr/>
          <p:nvPr/>
        </p:nvSpPr>
        <p:spPr>
          <a:xfrm>
            <a:off x="14886769" y="7571136"/>
            <a:ext cx="2323267" cy="1477936"/>
          </a:xfrm>
          <a:prstGeom prst="ellipse">
            <a:avLst/>
          </a:prstGeom>
          <a:solidFill>
            <a:schemeClr val="accent3">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Community</a:t>
            </a:r>
          </a:p>
          <a:p>
            <a:pPr algn="ctr"/>
            <a:r>
              <a:rPr lang="en-GB" sz="1800" b="1" dirty="0">
                <a:solidFill>
                  <a:schemeClr val="tx1"/>
                </a:solidFill>
              </a:rPr>
              <a:t>wellbeing, health and livelihoods</a:t>
            </a:r>
          </a:p>
        </p:txBody>
      </p:sp>
      <p:cxnSp>
        <p:nvCxnSpPr>
          <p:cNvPr id="11" name="Straight Arrow Connector 10">
            <a:extLst>
              <a:ext uri="{FF2B5EF4-FFF2-40B4-BE49-F238E27FC236}">
                <a16:creationId xmlns:a16="http://schemas.microsoft.com/office/drawing/2014/main" xmlns="" id="{38E902DA-5170-4F2A-87AD-D1AA8761657F}"/>
              </a:ext>
            </a:extLst>
          </p:cNvPr>
          <p:cNvCxnSpPr>
            <a:cxnSpLocks/>
          </p:cNvCxnSpPr>
          <p:nvPr/>
        </p:nvCxnSpPr>
        <p:spPr>
          <a:xfrm>
            <a:off x="15697869" y="6528792"/>
            <a:ext cx="0" cy="792087"/>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xmlns="" id="{D3E11A2D-D7D9-45FF-A6AF-2EA9C1390175}"/>
              </a:ext>
            </a:extLst>
          </p:cNvPr>
          <p:cNvCxnSpPr>
            <a:cxnSpLocks/>
          </p:cNvCxnSpPr>
          <p:nvPr/>
        </p:nvCxnSpPr>
        <p:spPr>
          <a:xfrm rot="10800000">
            <a:off x="16412480" y="6528792"/>
            <a:ext cx="0" cy="792087"/>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xmlns="" id="{52569141-7FBD-42A1-8088-F7CD00FCC034}"/>
              </a:ext>
            </a:extLst>
          </p:cNvPr>
          <p:cNvSpPr txBox="1"/>
          <p:nvPr/>
        </p:nvSpPr>
        <p:spPr>
          <a:xfrm>
            <a:off x="15402256" y="870749"/>
            <a:ext cx="1218667" cy="477054"/>
          </a:xfrm>
          <a:prstGeom prst="rect">
            <a:avLst/>
          </a:prstGeom>
          <a:noFill/>
        </p:spPr>
        <p:txBody>
          <a:bodyPr wrap="none" rtlCol="0">
            <a:spAutoFit/>
          </a:bodyPr>
          <a:lstStyle/>
          <a:p>
            <a:r>
              <a:rPr lang="en-GB" b="1" dirty="0"/>
              <a:t>IMPACT</a:t>
            </a:r>
          </a:p>
        </p:txBody>
      </p:sp>
      <p:sp>
        <p:nvSpPr>
          <p:cNvPr id="15" name="TextBox 14">
            <a:extLst>
              <a:ext uri="{FF2B5EF4-FFF2-40B4-BE49-F238E27FC236}">
                <a16:creationId xmlns:a16="http://schemas.microsoft.com/office/drawing/2014/main" xmlns="" id="{0643A836-D9BE-4C9F-B26E-66870688F4C5}"/>
              </a:ext>
            </a:extLst>
          </p:cNvPr>
          <p:cNvSpPr txBox="1"/>
          <p:nvPr/>
        </p:nvSpPr>
        <p:spPr>
          <a:xfrm>
            <a:off x="8001997" y="899756"/>
            <a:ext cx="1304268" cy="477054"/>
          </a:xfrm>
          <a:prstGeom prst="rect">
            <a:avLst/>
          </a:prstGeom>
          <a:noFill/>
        </p:spPr>
        <p:txBody>
          <a:bodyPr wrap="none" rtlCol="0">
            <a:spAutoFit/>
          </a:bodyPr>
          <a:lstStyle/>
          <a:p>
            <a:r>
              <a:rPr lang="en-GB" b="1" dirty="0"/>
              <a:t>RESULTS</a:t>
            </a:r>
          </a:p>
        </p:txBody>
      </p:sp>
      <p:sp>
        <p:nvSpPr>
          <p:cNvPr id="16" name="TextBox 15">
            <a:extLst>
              <a:ext uri="{FF2B5EF4-FFF2-40B4-BE49-F238E27FC236}">
                <a16:creationId xmlns:a16="http://schemas.microsoft.com/office/drawing/2014/main" xmlns="" id="{7CEA086D-F605-419C-8A41-3A741BFD7472}"/>
              </a:ext>
            </a:extLst>
          </p:cNvPr>
          <p:cNvSpPr txBox="1"/>
          <p:nvPr/>
        </p:nvSpPr>
        <p:spPr>
          <a:xfrm>
            <a:off x="1152253" y="899756"/>
            <a:ext cx="1519262" cy="477054"/>
          </a:xfrm>
          <a:prstGeom prst="rect">
            <a:avLst/>
          </a:prstGeom>
          <a:noFill/>
        </p:spPr>
        <p:txBody>
          <a:bodyPr wrap="none" rtlCol="0">
            <a:spAutoFit/>
          </a:bodyPr>
          <a:lstStyle/>
          <a:p>
            <a:r>
              <a:rPr lang="en-GB" b="1" dirty="0"/>
              <a:t>STRATEGY</a:t>
            </a:r>
          </a:p>
        </p:txBody>
      </p:sp>
      <p:sp>
        <p:nvSpPr>
          <p:cNvPr id="17" name="TextBox 16">
            <a:extLst>
              <a:ext uri="{FF2B5EF4-FFF2-40B4-BE49-F238E27FC236}">
                <a16:creationId xmlns:a16="http://schemas.microsoft.com/office/drawing/2014/main" xmlns="" id="{52ADBED2-09F0-480B-9674-884682BB4E26}"/>
              </a:ext>
            </a:extLst>
          </p:cNvPr>
          <p:cNvSpPr txBox="1"/>
          <p:nvPr/>
        </p:nvSpPr>
        <p:spPr>
          <a:xfrm>
            <a:off x="9579734" y="1170197"/>
            <a:ext cx="1831592" cy="477054"/>
          </a:xfrm>
          <a:prstGeom prst="rect">
            <a:avLst/>
          </a:prstGeom>
          <a:noFill/>
        </p:spPr>
        <p:txBody>
          <a:bodyPr wrap="none" rtlCol="0">
            <a:spAutoFit/>
          </a:bodyPr>
          <a:lstStyle/>
          <a:p>
            <a:r>
              <a:rPr lang="en-GB" i="1" dirty="0"/>
              <a:t>Longer-term</a:t>
            </a:r>
          </a:p>
        </p:txBody>
      </p:sp>
      <p:sp>
        <p:nvSpPr>
          <p:cNvPr id="18" name="TextBox 17">
            <a:extLst>
              <a:ext uri="{FF2B5EF4-FFF2-40B4-BE49-F238E27FC236}">
                <a16:creationId xmlns:a16="http://schemas.microsoft.com/office/drawing/2014/main" xmlns="" id="{D5C87C2B-05E4-4DFC-A0B3-0C3578C86B51}"/>
              </a:ext>
            </a:extLst>
          </p:cNvPr>
          <p:cNvSpPr txBox="1"/>
          <p:nvPr/>
        </p:nvSpPr>
        <p:spPr>
          <a:xfrm>
            <a:off x="6083780" y="1170197"/>
            <a:ext cx="1918217" cy="477054"/>
          </a:xfrm>
          <a:prstGeom prst="rect">
            <a:avLst/>
          </a:prstGeom>
          <a:noFill/>
        </p:spPr>
        <p:txBody>
          <a:bodyPr wrap="none" rtlCol="0">
            <a:spAutoFit/>
          </a:bodyPr>
          <a:lstStyle/>
          <a:p>
            <a:r>
              <a:rPr lang="en-GB" i="1" dirty="0"/>
              <a:t>Intermediate</a:t>
            </a:r>
          </a:p>
        </p:txBody>
      </p:sp>
      <p:sp>
        <p:nvSpPr>
          <p:cNvPr id="19" name="Oval 18">
            <a:extLst>
              <a:ext uri="{FF2B5EF4-FFF2-40B4-BE49-F238E27FC236}">
                <a16:creationId xmlns:a16="http://schemas.microsoft.com/office/drawing/2014/main" xmlns="" id="{7050333F-2020-4489-8F21-A7A7820F64B6}"/>
              </a:ext>
            </a:extLst>
          </p:cNvPr>
          <p:cNvSpPr/>
          <p:nvPr/>
        </p:nvSpPr>
        <p:spPr>
          <a:xfrm>
            <a:off x="720205" y="1686656"/>
            <a:ext cx="2768761" cy="1529768"/>
          </a:xfrm>
          <a:prstGeom prst="ellipse">
            <a:avLst/>
          </a:prstGeom>
          <a:solidFill>
            <a:schemeClr val="accent6">
              <a:lumMod val="40000"/>
              <a:lumOff val="6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C1. Enabling framework for combating land degradation</a:t>
            </a:r>
          </a:p>
        </p:txBody>
      </p:sp>
      <p:sp>
        <p:nvSpPr>
          <p:cNvPr id="20" name="Oval 19">
            <a:extLst>
              <a:ext uri="{FF2B5EF4-FFF2-40B4-BE49-F238E27FC236}">
                <a16:creationId xmlns:a16="http://schemas.microsoft.com/office/drawing/2014/main" xmlns="" id="{D8C7EDF6-5FDE-46E2-A83C-9D8FA5B631DF}"/>
              </a:ext>
            </a:extLst>
          </p:cNvPr>
          <p:cNvSpPr/>
          <p:nvPr/>
        </p:nvSpPr>
        <p:spPr>
          <a:xfrm>
            <a:off x="688638" y="3461346"/>
            <a:ext cx="2768761" cy="1529768"/>
          </a:xfrm>
          <a:prstGeom prst="ellipse">
            <a:avLst/>
          </a:prstGeom>
          <a:solidFill>
            <a:schemeClr val="accent6">
              <a:lumMod val="40000"/>
              <a:lumOff val="6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C2. Improved capacity, tools and monitoring</a:t>
            </a:r>
          </a:p>
        </p:txBody>
      </p:sp>
      <p:sp>
        <p:nvSpPr>
          <p:cNvPr id="21" name="Oval 20">
            <a:extLst>
              <a:ext uri="{FF2B5EF4-FFF2-40B4-BE49-F238E27FC236}">
                <a16:creationId xmlns:a16="http://schemas.microsoft.com/office/drawing/2014/main" xmlns="" id="{B8E9FA2F-2187-4B41-A8D1-A26FA36A18EA}"/>
              </a:ext>
            </a:extLst>
          </p:cNvPr>
          <p:cNvSpPr/>
          <p:nvPr/>
        </p:nvSpPr>
        <p:spPr>
          <a:xfrm>
            <a:off x="688637" y="5338401"/>
            <a:ext cx="2768761" cy="1529768"/>
          </a:xfrm>
          <a:prstGeom prst="ellipse">
            <a:avLst/>
          </a:prstGeom>
          <a:solidFill>
            <a:schemeClr val="accent6">
              <a:lumMod val="40000"/>
              <a:lumOff val="6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C3. Community-based sustainable landscape management</a:t>
            </a:r>
          </a:p>
        </p:txBody>
      </p:sp>
      <p:sp>
        <p:nvSpPr>
          <p:cNvPr id="22" name="Oval 21">
            <a:extLst>
              <a:ext uri="{FF2B5EF4-FFF2-40B4-BE49-F238E27FC236}">
                <a16:creationId xmlns:a16="http://schemas.microsoft.com/office/drawing/2014/main" xmlns="" id="{B3998CAE-26F9-49EA-8EBA-23659349A654}"/>
              </a:ext>
            </a:extLst>
          </p:cNvPr>
          <p:cNvSpPr/>
          <p:nvPr/>
        </p:nvSpPr>
        <p:spPr>
          <a:xfrm>
            <a:off x="688637" y="7159262"/>
            <a:ext cx="2768761" cy="1529768"/>
          </a:xfrm>
          <a:prstGeom prst="ellipse">
            <a:avLst/>
          </a:prstGeom>
          <a:solidFill>
            <a:schemeClr val="accent6">
              <a:lumMod val="40000"/>
              <a:lumOff val="6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1800" b="1" dirty="0">
                <a:solidFill>
                  <a:schemeClr val="tx1"/>
                </a:solidFill>
              </a:rPr>
              <a:t>C4. Knowledge, awareness and M&amp;E</a:t>
            </a:r>
          </a:p>
        </p:txBody>
      </p:sp>
      <p:sp>
        <p:nvSpPr>
          <p:cNvPr id="23" name="TextBox 22">
            <a:extLst>
              <a:ext uri="{FF2B5EF4-FFF2-40B4-BE49-F238E27FC236}">
                <a16:creationId xmlns:a16="http://schemas.microsoft.com/office/drawing/2014/main" xmlns="" id="{CF90CCD3-AC49-4E5A-AB28-0F710297A778}"/>
              </a:ext>
            </a:extLst>
          </p:cNvPr>
          <p:cNvSpPr txBox="1"/>
          <p:nvPr/>
        </p:nvSpPr>
        <p:spPr>
          <a:xfrm>
            <a:off x="12765454" y="4656584"/>
            <a:ext cx="1892741" cy="1200329"/>
          </a:xfrm>
          <a:prstGeom prst="rect">
            <a:avLst/>
          </a:prstGeom>
          <a:noFill/>
        </p:spPr>
        <p:txBody>
          <a:bodyPr wrap="square" rtlCol="0">
            <a:spAutoFit/>
          </a:bodyPr>
          <a:lstStyle/>
          <a:p>
            <a:r>
              <a:rPr lang="en-GB" sz="2400" b="1" i="1" dirty="0"/>
              <a:t>Reduced Land Degradation</a:t>
            </a:r>
          </a:p>
        </p:txBody>
      </p:sp>
      <p:cxnSp>
        <p:nvCxnSpPr>
          <p:cNvPr id="24" name="Straight Arrow Connector 23">
            <a:extLst>
              <a:ext uri="{FF2B5EF4-FFF2-40B4-BE49-F238E27FC236}">
                <a16:creationId xmlns:a16="http://schemas.microsoft.com/office/drawing/2014/main" xmlns="" id="{0D31D73A-71DC-49DD-B73C-7230962C752C}"/>
              </a:ext>
            </a:extLst>
          </p:cNvPr>
          <p:cNvCxnSpPr>
            <a:cxnSpLocks/>
          </p:cNvCxnSpPr>
          <p:nvPr/>
        </p:nvCxnSpPr>
        <p:spPr>
          <a:xfrm>
            <a:off x="14113693" y="5164415"/>
            <a:ext cx="380573" cy="0"/>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Rectangle: Rounded Corners 25">
            <a:extLst>
              <a:ext uri="{FF2B5EF4-FFF2-40B4-BE49-F238E27FC236}">
                <a16:creationId xmlns:a16="http://schemas.microsoft.com/office/drawing/2014/main" xmlns="" id="{D42211A8-8265-487D-8B54-0C69655D453F}"/>
              </a:ext>
            </a:extLst>
          </p:cNvPr>
          <p:cNvSpPr/>
          <p:nvPr/>
        </p:nvSpPr>
        <p:spPr>
          <a:xfrm>
            <a:off x="9415410" y="2451540"/>
            <a:ext cx="2160240" cy="1165744"/>
          </a:xfrm>
          <a:prstGeom prst="roundRect">
            <a:avLst/>
          </a:prstGeom>
          <a:solidFill>
            <a:schemeClr val="accent5">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Less forest encroachment in watersheds</a:t>
            </a:r>
          </a:p>
        </p:txBody>
      </p:sp>
      <p:sp>
        <p:nvSpPr>
          <p:cNvPr id="27" name="Rectangle: Rounded Corners 26">
            <a:extLst>
              <a:ext uri="{FF2B5EF4-FFF2-40B4-BE49-F238E27FC236}">
                <a16:creationId xmlns:a16="http://schemas.microsoft.com/office/drawing/2014/main" xmlns="" id="{D42BC00B-86AC-4AA3-853B-9C5249910FC6}"/>
              </a:ext>
            </a:extLst>
          </p:cNvPr>
          <p:cNvSpPr/>
          <p:nvPr/>
        </p:nvSpPr>
        <p:spPr>
          <a:xfrm>
            <a:off x="9415410" y="3901332"/>
            <a:ext cx="2160240" cy="1165744"/>
          </a:xfrm>
          <a:prstGeom prst="roundRect">
            <a:avLst/>
          </a:prstGeom>
          <a:solidFill>
            <a:schemeClr val="accent5">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Sustainable management of productive land</a:t>
            </a:r>
          </a:p>
        </p:txBody>
      </p:sp>
      <p:sp>
        <p:nvSpPr>
          <p:cNvPr id="28" name="Rectangle: Rounded Corners 27">
            <a:extLst>
              <a:ext uri="{FF2B5EF4-FFF2-40B4-BE49-F238E27FC236}">
                <a16:creationId xmlns:a16="http://schemas.microsoft.com/office/drawing/2014/main" xmlns="" id="{AD3F17FB-0D80-4FD2-BA09-A09F0BC630CE}"/>
              </a:ext>
            </a:extLst>
          </p:cNvPr>
          <p:cNvSpPr/>
          <p:nvPr/>
        </p:nvSpPr>
        <p:spPr>
          <a:xfrm>
            <a:off x="9415410" y="5331444"/>
            <a:ext cx="2160240" cy="1165744"/>
          </a:xfrm>
          <a:prstGeom prst="roundRect">
            <a:avLst/>
          </a:prstGeom>
          <a:solidFill>
            <a:schemeClr val="accent5">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Sustainable infrastructure</a:t>
            </a:r>
          </a:p>
        </p:txBody>
      </p:sp>
      <p:sp>
        <p:nvSpPr>
          <p:cNvPr id="29" name="Rectangle: Rounded Corners 28">
            <a:extLst>
              <a:ext uri="{FF2B5EF4-FFF2-40B4-BE49-F238E27FC236}">
                <a16:creationId xmlns:a16="http://schemas.microsoft.com/office/drawing/2014/main" xmlns="" id="{76A8DF2E-8350-4676-A07D-474C34C7D74B}"/>
              </a:ext>
            </a:extLst>
          </p:cNvPr>
          <p:cNvSpPr/>
          <p:nvPr/>
        </p:nvSpPr>
        <p:spPr>
          <a:xfrm>
            <a:off x="9415410" y="6738006"/>
            <a:ext cx="2160240" cy="1165744"/>
          </a:xfrm>
          <a:prstGeom prst="roundRect">
            <a:avLst/>
          </a:prstGeom>
          <a:solidFill>
            <a:schemeClr val="accent5">
              <a:lumMod val="60000"/>
              <a:lumOff val="4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Sustainable coastal zone management </a:t>
            </a:r>
          </a:p>
        </p:txBody>
      </p:sp>
      <p:sp>
        <p:nvSpPr>
          <p:cNvPr id="31" name="Rectangle: Rounded Corners 30">
            <a:extLst>
              <a:ext uri="{FF2B5EF4-FFF2-40B4-BE49-F238E27FC236}">
                <a16:creationId xmlns:a16="http://schemas.microsoft.com/office/drawing/2014/main" xmlns="" id="{37EA35E3-921C-431F-850A-49E80C70CF57}"/>
              </a:ext>
            </a:extLst>
          </p:cNvPr>
          <p:cNvSpPr/>
          <p:nvPr/>
        </p:nvSpPr>
        <p:spPr>
          <a:xfrm>
            <a:off x="5653025" y="2320592"/>
            <a:ext cx="2551840" cy="477054"/>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Stronger regulations</a:t>
            </a:r>
          </a:p>
        </p:txBody>
      </p:sp>
      <p:sp>
        <p:nvSpPr>
          <p:cNvPr id="32" name="Rectangle: Rounded Corners 31">
            <a:extLst>
              <a:ext uri="{FF2B5EF4-FFF2-40B4-BE49-F238E27FC236}">
                <a16:creationId xmlns:a16="http://schemas.microsoft.com/office/drawing/2014/main" xmlns="" id="{303463DC-F26E-452C-92C5-2A76C938730C}"/>
              </a:ext>
            </a:extLst>
          </p:cNvPr>
          <p:cNvSpPr/>
          <p:nvPr/>
        </p:nvSpPr>
        <p:spPr>
          <a:xfrm>
            <a:off x="5643938" y="3034412"/>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Better coordination</a:t>
            </a:r>
          </a:p>
        </p:txBody>
      </p:sp>
      <p:sp>
        <p:nvSpPr>
          <p:cNvPr id="33" name="Rectangle: Rounded Corners 32">
            <a:extLst>
              <a:ext uri="{FF2B5EF4-FFF2-40B4-BE49-F238E27FC236}">
                <a16:creationId xmlns:a16="http://schemas.microsoft.com/office/drawing/2014/main" xmlns="" id="{1C6D1A2E-0F3F-495E-B73C-6392346A7F41}"/>
              </a:ext>
            </a:extLst>
          </p:cNvPr>
          <p:cNvSpPr/>
          <p:nvPr/>
        </p:nvSpPr>
        <p:spPr>
          <a:xfrm>
            <a:off x="5643937" y="3706598"/>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Improved capacity</a:t>
            </a:r>
          </a:p>
        </p:txBody>
      </p:sp>
      <p:sp>
        <p:nvSpPr>
          <p:cNvPr id="34" name="Rectangle: Rounded Corners 33">
            <a:extLst>
              <a:ext uri="{FF2B5EF4-FFF2-40B4-BE49-F238E27FC236}">
                <a16:creationId xmlns:a16="http://schemas.microsoft.com/office/drawing/2014/main" xmlns="" id="{77916231-E35B-435F-9BF7-3CC22073FB20}"/>
              </a:ext>
            </a:extLst>
          </p:cNvPr>
          <p:cNvSpPr/>
          <p:nvPr/>
        </p:nvSpPr>
        <p:spPr>
          <a:xfrm>
            <a:off x="5643936" y="4350442"/>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Better information</a:t>
            </a:r>
          </a:p>
        </p:txBody>
      </p:sp>
      <p:sp>
        <p:nvSpPr>
          <p:cNvPr id="35" name="Rectangle: Rounded Corners 34">
            <a:extLst>
              <a:ext uri="{FF2B5EF4-FFF2-40B4-BE49-F238E27FC236}">
                <a16:creationId xmlns:a16="http://schemas.microsoft.com/office/drawing/2014/main" xmlns="" id="{B06EE919-2F32-45C7-8C1F-99FE0182A3F7}"/>
              </a:ext>
            </a:extLst>
          </p:cNvPr>
          <p:cNvSpPr/>
          <p:nvPr/>
        </p:nvSpPr>
        <p:spPr>
          <a:xfrm>
            <a:off x="5643936" y="4962699"/>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Indicators &amp; Targets</a:t>
            </a:r>
          </a:p>
        </p:txBody>
      </p:sp>
      <p:sp>
        <p:nvSpPr>
          <p:cNvPr id="36" name="Rectangle: Rounded Corners 35">
            <a:extLst>
              <a:ext uri="{FF2B5EF4-FFF2-40B4-BE49-F238E27FC236}">
                <a16:creationId xmlns:a16="http://schemas.microsoft.com/office/drawing/2014/main" xmlns="" id="{2A3C94AC-7EF3-4022-B9AB-D143BAA9D4F4}"/>
              </a:ext>
            </a:extLst>
          </p:cNvPr>
          <p:cNvSpPr/>
          <p:nvPr/>
        </p:nvSpPr>
        <p:spPr>
          <a:xfrm>
            <a:off x="5632502" y="5554623"/>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Landscape planning</a:t>
            </a:r>
          </a:p>
        </p:txBody>
      </p:sp>
      <p:sp>
        <p:nvSpPr>
          <p:cNvPr id="37" name="Rectangle: Rounded Corners 36">
            <a:extLst>
              <a:ext uri="{FF2B5EF4-FFF2-40B4-BE49-F238E27FC236}">
                <a16:creationId xmlns:a16="http://schemas.microsoft.com/office/drawing/2014/main" xmlns="" id="{F4CB7A1A-73D5-45D1-ADB4-98AF7BA0595A}"/>
              </a:ext>
            </a:extLst>
          </p:cNvPr>
          <p:cNvSpPr/>
          <p:nvPr/>
        </p:nvSpPr>
        <p:spPr>
          <a:xfrm>
            <a:off x="5643936" y="6149319"/>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Strong participation</a:t>
            </a:r>
          </a:p>
        </p:txBody>
      </p:sp>
      <p:sp>
        <p:nvSpPr>
          <p:cNvPr id="38" name="Rectangle: Rounded Corners 37">
            <a:extLst>
              <a:ext uri="{FF2B5EF4-FFF2-40B4-BE49-F238E27FC236}">
                <a16:creationId xmlns:a16="http://schemas.microsoft.com/office/drawing/2014/main" xmlns="" id="{7F38CDFA-0F2D-48F4-8F53-0BED0670CEB7}"/>
              </a:ext>
            </a:extLst>
          </p:cNvPr>
          <p:cNvSpPr/>
          <p:nvPr/>
        </p:nvSpPr>
        <p:spPr>
          <a:xfrm>
            <a:off x="5630618" y="6755212"/>
            <a:ext cx="2560927" cy="674794"/>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Successful Demonstrations</a:t>
            </a:r>
          </a:p>
        </p:txBody>
      </p:sp>
      <p:sp>
        <p:nvSpPr>
          <p:cNvPr id="39" name="Rectangle: Rounded Corners 38">
            <a:extLst>
              <a:ext uri="{FF2B5EF4-FFF2-40B4-BE49-F238E27FC236}">
                <a16:creationId xmlns:a16="http://schemas.microsoft.com/office/drawing/2014/main" xmlns="" id="{B3CF8CB5-DF3A-4602-B09E-E5A2706A7F25}"/>
              </a:ext>
            </a:extLst>
          </p:cNvPr>
          <p:cNvSpPr/>
          <p:nvPr/>
        </p:nvSpPr>
        <p:spPr>
          <a:xfrm>
            <a:off x="5630617" y="7555202"/>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Improved awareness</a:t>
            </a:r>
          </a:p>
        </p:txBody>
      </p:sp>
      <p:sp>
        <p:nvSpPr>
          <p:cNvPr id="40" name="Rectangle: Rounded Corners 39">
            <a:extLst>
              <a:ext uri="{FF2B5EF4-FFF2-40B4-BE49-F238E27FC236}">
                <a16:creationId xmlns:a16="http://schemas.microsoft.com/office/drawing/2014/main" xmlns="" id="{AEA3B788-3071-4047-932F-39232529EBAB}"/>
              </a:ext>
            </a:extLst>
          </p:cNvPr>
          <p:cNvSpPr/>
          <p:nvPr/>
        </p:nvSpPr>
        <p:spPr>
          <a:xfrm>
            <a:off x="5630616" y="8257861"/>
            <a:ext cx="2560927" cy="519632"/>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Improved knowledge</a:t>
            </a:r>
          </a:p>
        </p:txBody>
      </p:sp>
      <p:sp>
        <p:nvSpPr>
          <p:cNvPr id="42" name="Rectangle: Rounded Corners 41">
            <a:extLst>
              <a:ext uri="{FF2B5EF4-FFF2-40B4-BE49-F238E27FC236}">
                <a16:creationId xmlns:a16="http://schemas.microsoft.com/office/drawing/2014/main" xmlns="" id="{F8E85A31-9546-4EF6-9A9B-FB1B15678907}"/>
              </a:ext>
            </a:extLst>
          </p:cNvPr>
          <p:cNvSpPr/>
          <p:nvPr/>
        </p:nvSpPr>
        <p:spPr>
          <a:xfrm>
            <a:off x="5653025" y="1682938"/>
            <a:ext cx="2551840" cy="477054"/>
          </a:xfrm>
          <a:prstGeom prst="roundRect">
            <a:avLst/>
          </a:prstGeom>
          <a:solidFill>
            <a:schemeClr val="accent5">
              <a:lumMod val="20000"/>
              <a:lumOff val="80000"/>
            </a:schemeClr>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21789" tIns="60894" rIns="121789" bIns="60894" rtlCol="0" anchor="t"/>
          <a:lstStyle/>
          <a:p>
            <a:pPr algn="ctr"/>
            <a:r>
              <a:rPr lang="en-GB" sz="2000" b="1" dirty="0">
                <a:solidFill>
                  <a:schemeClr val="tx1"/>
                </a:solidFill>
              </a:rPr>
              <a:t>Clear policy &amp; plans</a:t>
            </a:r>
          </a:p>
        </p:txBody>
      </p:sp>
      <p:sp>
        <p:nvSpPr>
          <p:cNvPr id="43" name="TextBox 42">
            <a:extLst>
              <a:ext uri="{FF2B5EF4-FFF2-40B4-BE49-F238E27FC236}">
                <a16:creationId xmlns:a16="http://schemas.microsoft.com/office/drawing/2014/main" xmlns="" id="{36A889F4-44B9-411D-8BDA-AE20F5579997}"/>
              </a:ext>
            </a:extLst>
          </p:cNvPr>
          <p:cNvSpPr txBox="1"/>
          <p:nvPr/>
        </p:nvSpPr>
        <p:spPr>
          <a:xfrm>
            <a:off x="4063099" y="-110500"/>
            <a:ext cx="9494073" cy="954107"/>
          </a:xfrm>
          <a:prstGeom prst="rect">
            <a:avLst/>
          </a:prstGeom>
          <a:noFill/>
        </p:spPr>
        <p:txBody>
          <a:bodyPr wrap="none" rtlCol="0">
            <a:spAutoFit/>
          </a:bodyPr>
          <a:lstStyle/>
          <a:p>
            <a:pPr algn="ctr"/>
            <a:r>
              <a:rPr lang="en-GB" sz="3200" b="1" dirty="0"/>
              <a:t>GEF-7 Towards Land Degradation Neutrality in the FSM</a:t>
            </a:r>
          </a:p>
          <a:p>
            <a:pPr algn="ctr"/>
            <a:r>
              <a:rPr lang="en-GB" sz="2400" dirty="0"/>
              <a:t>- Focus on the agriculture and infrastructure sectors -</a:t>
            </a:r>
          </a:p>
        </p:txBody>
      </p:sp>
      <p:cxnSp>
        <p:nvCxnSpPr>
          <p:cNvPr id="41" name="Straight Arrow Connector 40">
            <a:extLst>
              <a:ext uri="{FF2B5EF4-FFF2-40B4-BE49-F238E27FC236}">
                <a16:creationId xmlns:a16="http://schemas.microsoft.com/office/drawing/2014/main" xmlns="" id="{B8E5DCE4-CB8C-43E5-A1E9-978F454947A4}"/>
              </a:ext>
            </a:extLst>
          </p:cNvPr>
          <p:cNvCxnSpPr>
            <a:cxnSpLocks/>
            <a:stCxn id="19" idx="6"/>
            <a:endCxn id="42" idx="1"/>
          </p:cNvCxnSpPr>
          <p:nvPr/>
        </p:nvCxnSpPr>
        <p:spPr>
          <a:xfrm flipV="1">
            <a:off x="3488966" y="1921465"/>
            <a:ext cx="2164059" cy="53007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xmlns="" id="{7ACF4D53-EDE1-4E0A-9B8F-09DD3544C2B1}"/>
              </a:ext>
            </a:extLst>
          </p:cNvPr>
          <p:cNvCxnSpPr>
            <a:cxnSpLocks/>
            <a:stCxn id="19" idx="6"/>
            <a:endCxn id="31" idx="1"/>
          </p:cNvCxnSpPr>
          <p:nvPr/>
        </p:nvCxnSpPr>
        <p:spPr>
          <a:xfrm>
            <a:off x="3488966" y="2451540"/>
            <a:ext cx="2164059" cy="10757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xmlns="" id="{0D9DB416-49FC-4463-85E4-474488BD45E9}"/>
              </a:ext>
            </a:extLst>
          </p:cNvPr>
          <p:cNvCxnSpPr>
            <a:cxnSpLocks/>
            <a:stCxn id="19" idx="6"/>
            <a:endCxn id="32" idx="1"/>
          </p:cNvCxnSpPr>
          <p:nvPr/>
        </p:nvCxnSpPr>
        <p:spPr>
          <a:xfrm>
            <a:off x="3488966" y="2451540"/>
            <a:ext cx="2154972" cy="84268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xmlns="" id="{B34E67E6-7E59-404A-8DB1-F11CD964D476}"/>
              </a:ext>
            </a:extLst>
          </p:cNvPr>
          <p:cNvCxnSpPr>
            <a:cxnSpLocks/>
            <a:stCxn id="20" idx="6"/>
            <a:endCxn id="33" idx="1"/>
          </p:cNvCxnSpPr>
          <p:nvPr/>
        </p:nvCxnSpPr>
        <p:spPr>
          <a:xfrm flipV="1">
            <a:off x="3457399" y="3966414"/>
            <a:ext cx="2186538" cy="25981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xmlns="" id="{007FB0DF-B789-4EDA-BB2B-43099FA852BA}"/>
              </a:ext>
            </a:extLst>
          </p:cNvPr>
          <p:cNvCxnSpPr>
            <a:cxnSpLocks/>
            <a:stCxn id="20" idx="6"/>
            <a:endCxn id="34" idx="1"/>
          </p:cNvCxnSpPr>
          <p:nvPr/>
        </p:nvCxnSpPr>
        <p:spPr>
          <a:xfrm>
            <a:off x="3457399" y="4226230"/>
            <a:ext cx="2186537" cy="38402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xmlns="" id="{E219633A-033E-4D84-A3D6-EA3B4C3D2461}"/>
              </a:ext>
            </a:extLst>
          </p:cNvPr>
          <p:cNvCxnSpPr>
            <a:cxnSpLocks/>
            <a:stCxn id="20" idx="6"/>
            <a:endCxn id="35" idx="1"/>
          </p:cNvCxnSpPr>
          <p:nvPr/>
        </p:nvCxnSpPr>
        <p:spPr>
          <a:xfrm>
            <a:off x="3457399" y="4226230"/>
            <a:ext cx="2186537" cy="99628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xmlns="" id="{6C44AAC1-DDE6-4D48-AA0B-96FB62234D1C}"/>
              </a:ext>
            </a:extLst>
          </p:cNvPr>
          <p:cNvCxnSpPr>
            <a:cxnSpLocks/>
            <a:stCxn id="21" idx="6"/>
            <a:endCxn id="36" idx="1"/>
          </p:cNvCxnSpPr>
          <p:nvPr/>
        </p:nvCxnSpPr>
        <p:spPr>
          <a:xfrm flipV="1">
            <a:off x="3457398" y="5814439"/>
            <a:ext cx="2175104" cy="28884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xmlns="" id="{C13E10E9-4DFA-4783-9297-CDEB7B365A9C}"/>
              </a:ext>
            </a:extLst>
          </p:cNvPr>
          <p:cNvCxnSpPr>
            <a:cxnSpLocks/>
            <a:stCxn id="21" idx="6"/>
            <a:endCxn id="37" idx="1"/>
          </p:cNvCxnSpPr>
          <p:nvPr/>
        </p:nvCxnSpPr>
        <p:spPr>
          <a:xfrm>
            <a:off x="3457398" y="6103285"/>
            <a:ext cx="2186538" cy="30585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xmlns="" id="{63B01362-CD38-4336-A167-E314E9057666}"/>
              </a:ext>
            </a:extLst>
          </p:cNvPr>
          <p:cNvCxnSpPr>
            <a:cxnSpLocks/>
            <a:stCxn id="21" idx="6"/>
            <a:endCxn id="38" idx="1"/>
          </p:cNvCxnSpPr>
          <p:nvPr/>
        </p:nvCxnSpPr>
        <p:spPr>
          <a:xfrm>
            <a:off x="3457398" y="6103285"/>
            <a:ext cx="2173220" cy="98932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xmlns="" id="{922D769F-2513-4B9D-A368-669050105B13}"/>
              </a:ext>
            </a:extLst>
          </p:cNvPr>
          <p:cNvCxnSpPr>
            <a:cxnSpLocks/>
            <a:stCxn id="22" idx="6"/>
            <a:endCxn id="39" idx="1"/>
          </p:cNvCxnSpPr>
          <p:nvPr/>
        </p:nvCxnSpPr>
        <p:spPr>
          <a:xfrm flipV="1">
            <a:off x="3457398" y="7815018"/>
            <a:ext cx="2173219" cy="10912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xmlns="" id="{05758CA3-63FD-4885-BFB4-D607ACED49A3}"/>
              </a:ext>
            </a:extLst>
          </p:cNvPr>
          <p:cNvCxnSpPr>
            <a:cxnSpLocks/>
            <a:stCxn id="22" idx="6"/>
            <a:endCxn id="40" idx="1"/>
          </p:cNvCxnSpPr>
          <p:nvPr/>
        </p:nvCxnSpPr>
        <p:spPr>
          <a:xfrm>
            <a:off x="3457398" y="7924146"/>
            <a:ext cx="2173218" cy="5935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xmlns="" id="{F4ADF872-B143-472C-8A65-4956E47FB033}"/>
              </a:ext>
            </a:extLst>
          </p:cNvPr>
          <p:cNvCxnSpPr>
            <a:cxnSpLocks/>
            <a:stCxn id="26" idx="3"/>
            <a:endCxn id="23" idx="1"/>
          </p:cNvCxnSpPr>
          <p:nvPr/>
        </p:nvCxnSpPr>
        <p:spPr>
          <a:xfrm>
            <a:off x="11575650" y="3034412"/>
            <a:ext cx="1189804" cy="2222337"/>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xmlns="" id="{1A5503F6-B83A-4DE8-85DB-6E595F8DDBF4}"/>
              </a:ext>
            </a:extLst>
          </p:cNvPr>
          <p:cNvCxnSpPr>
            <a:cxnSpLocks/>
            <a:stCxn id="29" idx="3"/>
            <a:endCxn id="23" idx="1"/>
          </p:cNvCxnSpPr>
          <p:nvPr/>
        </p:nvCxnSpPr>
        <p:spPr>
          <a:xfrm flipV="1">
            <a:off x="11575650" y="5256749"/>
            <a:ext cx="1189804" cy="2064129"/>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75">
            <a:extLst>
              <a:ext uri="{FF2B5EF4-FFF2-40B4-BE49-F238E27FC236}">
                <a16:creationId xmlns:a16="http://schemas.microsoft.com/office/drawing/2014/main" xmlns="" id="{DBBDAB38-36F9-48F1-8311-9109465CFB53}"/>
              </a:ext>
            </a:extLst>
          </p:cNvPr>
          <p:cNvCxnSpPr>
            <a:cxnSpLocks/>
            <a:stCxn id="27" idx="3"/>
            <a:endCxn id="23" idx="1"/>
          </p:cNvCxnSpPr>
          <p:nvPr/>
        </p:nvCxnSpPr>
        <p:spPr>
          <a:xfrm>
            <a:off x="11575650" y="4484204"/>
            <a:ext cx="1189804" cy="772545"/>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xmlns="" id="{CBF7696B-72F5-425D-98D8-F23ABB7587E8}"/>
              </a:ext>
            </a:extLst>
          </p:cNvPr>
          <p:cNvCxnSpPr>
            <a:cxnSpLocks/>
            <a:stCxn id="28" idx="3"/>
            <a:endCxn id="23" idx="1"/>
          </p:cNvCxnSpPr>
          <p:nvPr/>
        </p:nvCxnSpPr>
        <p:spPr>
          <a:xfrm flipV="1">
            <a:off x="11575650" y="5256749"/>
            <a:ext cx="1189804" cy="657567"/>
          </a:xfrm>
          <a:prstGeom prst="straightConnector1">
            <a:avLst/>
          </a:prstGeom>
          <a:ln w="444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xmlns="" id="{01EA46D2-FF93-4611-AC09-141BD08A0D31}"/>
              </a:ext>
            </a:extLst>
          </p:cNvPr>
          <p:cNvCxnSpPr>
            <a:cxnSpLocks/>
            <a:stCxn id="22" idx="6"/>
            <a:endCxn id="38" idx="1"/>
          </p:cNvCxnSpPr>
          <p:nvPr/>
        </p:nvCxnSpPr>
        <p:spPr>
          <a:xfrm flipV="1">
            <a:off x="3457398" y="7092609"/>
            <a:ext cx="2173220" cy="83153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xmlns="" id="{E7BFD516-D3C2-4CD8-B990-583F6DBA5D54}"/>
              </a:ext>
            </a:extLst>
          </p:cNvPr>
          <p:cNvCxnSpPr>
            <a:cxnSpLocks/>
            <a:stCxn id="22" idx="6"/>
            <a:endCxn id="37" idx="1"/>
          </p:cNvCxnSpPr>
          <p:nvPr/>
        </p:nvCxnSpPr>
        <p:spPr>
          <a:xfrm flipV="1">
            <a:off x="3457398" y="6409135"/>
            <a:ext cx="2186538" cy="151501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xmlns="" id="{47393AD3-88E1-4AF7-A7D9-77C291AE9FBE}"/>
              </a:ext>
            </a:extLst>
          </p:cNvPr>
          <p:cNvCxnSpPr>
            <a:cxnSpLocks/>
            <a:stCxn id="21" idx="6"/>
            <a:endCxn id="39" idx="1"/>
          </p:cNvCxnSpPr>
          <p:nvPr/>
        </p:nvCxnSpPr>
        <p:spPr>
          <a:xfrm>
            <a:off x="3457398" y="6103285"/>
            <a:ext cx="2173219" cy="171173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1" name="Straight Arrow Connector 90">
            <a:extLst>
              <a:ext uri="{FF2B5EF4-FFF2-40B4-BE49-F238E27FC236}">
                <a16:creationId xmlns:a16="http://schemas.microsoft.com/office/drawing/2014/main" xmlns="" id="{78C40D8E-62FB-4C4B-A533-25BB415FD4F8}"/>
              </a:ext>
            </a:extLst>
          </p:cNvPr>
          <p:cNvCxnSpPr>
            <a:cxnSpLocks/>
            <a:stCxn id="21" idx="6"/>
            <a:endCxn id="40" idx="1"/>
          </p:cNvCxnSpPr>
          <p:nvPr/>
        </p:nvCxnSpPr>
        <p:spPr>
          <a:xfrm>
            <a:off x="3457398" y="6103285"/>
            <a:ext cx="2173218" cy="241439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a:extLst>
              <a:ext uri="{FF2B5EF4-FFF2-40B4-BE49-F238E27FC236}">
                <a16:creationId xmlns:a16="http://schemas.microsoft.com/office/drawing/2014/main" xmlns="" id="{A22C9423-01CC-423B-9858-55FA3F2AAD69}"/>
              </a:ext>
            </a:extLst>
          </p:cNvPr>
          <p:cNvCxnSpPr>
            <a:cxnSpLocks/>
            <a:stCxn id="19" idx="6"/>
            <a:endCxn id="35" idx="1"/>
          </p:cNvCxnSpPr>
          <p:nvPr/>
        </p:nvCxnSpPr>
        <p:spPr>
          <a:xfrm>
            <a:off x="3488966" y="2451540"/>
            <a:ext cx="2154970" cy="277097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xmlns="" id="{94D4A411-07EA-4D8C-B9F1-16F70FFD176E}"/>
              </a:ext>
            </a:extLst>
          </p:cNvPr>
          <p:cNvCxnSpPr>
            <a:cxnSpLocks/>
            <a:stCxn id="20" idx="6"/>
            <a:endCxn id="32" idx="1"/>
          </p:cNvCxnSpPr>
          <p:nvPr/>
        </p:nvCxnSpPr>
        <p:spPr>
          <a:xfrm flipV="1">
            <a:off x="3457399" y="3294228"/>
            <a:ext cx="2186539" cy="93200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 name="Straight Arrow Connector 99">
            <a:extLst>
              <a:ext uri="{FF2B5EF4-FFF2-40B4-BE49-F238E27FC236}">
                <a16:creationId xmlns:a16="http://schemas.microsoft.com/office/drawing/2014/main" xmlns="" id="{A2C47E92-75B4-454D-9763-7F3798A466F6}"/>
              </a:ext>
            </a:extLst>
          </p:cNvPr>
          <p:cNvCxnSpPr>
            <a:cxnSpLocks/>
            <a:stCxn id="19" idx="6"/>
            <a:endCxn id="36" idx="1"/>
          </p:cNvCxnSpPr>
          <p:nvPr/>
        </p:nvCxnSpPr>
        <p:spPr>
          <a:xfrm>
            <a:off x="3488966" y="2451540"/>
            <a:ext cx="2143536" cy="336289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xmlns="" id="{CF897182-5801-4938-A852-97DE82E86390}"/>
              </a:ext>
            </a:extLst>
          </p:cNvPr>
          <p:cNvCxnSpPr>
            <a:cxnSpLocks/>
            <a:stCxn id="20" idx="6"/>
            <a:endCxn id="38" idx="1"/>
          </p:cNvCxnSpPr>
          <p:nvPr/>
        </p:nvCxnSpPr>
        <p:spPr>
          <a:xfrm>
            <a:off x="3457399" y="4226230"/>
            <a:ext cx="2173219" cy="286637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6" name="Straight Arrow Connector 105">
            <a:extLst>
              <a:ext uri="{FF2B5EF4-FFF2-40B4-BE49-F238E27FC236}">
                <a16:creationId xmlns:a16="http://schemas.microsoft.com/office/drawing/2014/main" xmlns="" id="{111CAD61-C3EA-4E50-9B58-3376E49EF64B}"/>
              </a:ext>
            </a:extLst>
          </p:cNvPr>
          <p:cNvCxnSpPr>
            <a:cxnSpLocks/>
            <a:stCxn id="20" idx="6"/>
            <a:endCxn id="40" idx="1"/>
          </p:cNvCxnSpPr>
          <p:nvPr/>
        </p:nvCxnSpPr>
        <p:spPr>
          <a:xfrm>
            <a:off x="3457399" y="4226230"/>
            <a:ext cx="2173217" cy="429144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9" name="Straight Arrow Connector 108">
            <a:extLst>
              <a:ext uri="{FF2B5EF4-FFF2-40B4-BE49-F238E27FC236}">
                <a16:creationId xmlns:a16="http://schemas.microsoft.com/office/drawing/2014/main" xmlns="" id="{4C8E4BE6-6C2F-4A92-92B8-CE043AE99389}"/>
              </a:ext>
            </a:extLst>
          </p:cNvPr>
          <p:cNvCxnSpPr>
            <a:cxnSpLocks/>
            <a:stCxn id="42" idx="3"/>
            <a:endCxn id="26" idx="1"/>
          </p:cNvCxnSpPr>
          <p:nvPr/>
        </p:nvCxnSpPr>
        <p:spPr>
          <a:xfrm>
            <a:off x="8204865" y="1921465"/>
            <a:ext cx="1210545" cy="111294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xmlns="" id="{D476C934-F04F-4ABD-BAED-930B663BC55C}"/>
              </a:ext>
            </a:extLst>
          </p:cNvPr>
          <p:cNvCxnSpPr>
            <a:cxnSpLocks/>
            <a:stCxn id="42" idx="3"/>
            <a:endCxn id="27" idx="1"/>
          </p:cNvCxnSpPr>
          <p:nvPr/>
        </p:nvCxnSpPr>
        <p:spPr>
          <a:xfrm>
            <a:off x="8204865" y="1921465"/>
            <a:ext cx="1210545" cy="256273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xmlns="" id="{AD5C6CDD-E425-461A-AA8F-D4993D539628}"/>
              </a:ext>
            </a:extLst>
          </p:cNvPr>
          <p:cNvCxnSpPr>
            <a:cxnSpLocks/>
            <a:stCxn id="42" idx="3"/>
            <a:endCxn id="28" idx="1"/>
          </p:cNvCxnSpPr>
          <p:nvPr/>
        </p:nvCxnSpPr>
        <p:spPr>
          <a:xfrm>
            <a:off x="8204865" y="1921465"/>
            <a:ext cx="1210545" cy="399285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6" name="Straight Arrow Connector 115">
            <a:extLst>
              <a:ext uri="{FF2B5EF4-FFF2-40B4-BE49-F238E27FC236}">
                <a16:creationId xmlns:a16="http://schemas.microsoft.com/office/drawing/2014/main" xmlns="" id="{81044787-7C00-4C20-BA57-9813FC0443A2}"/>
              </a:ext>
            </a:extLst>
          </p:cNvPr>
          <p:cNvCxnSpPr>
            <a:cxnSpLocks/>
            <a:stCxn id="42" idx="3"/>
            <a:endCxn id="29" idx="1"/>
          </p:cNvCxnSpPr>
          <p:nvPr/>
        </p:nvCxnSpPr>
        <p:spPr>
          <a:xfrm>
            <a:off x="8204865" y="1921465"/>
            <a:ext cx="1210545" cy="539941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xmlns="" id="{999FCB2B-49B3-469D-81CF-CC55C2D0F4D5}"/>
              </a:ext>
            </a:extLst>
          </p:cNvPr>
          <p:cNvCxnSpPr>
            <a:cxnSpLocks/>
            <a:stCxn id="31" idx="3"/>
            <a:endCxn id="28" idx="1"/>
          </p:cNvCxnSpPr>
          <p:nvPr/>
        </p:nvCxnSpPr>
        <p:spPr>
          <a:xfrm>
            <a:off x="8204865" y="2559119"/>
            <a:ext cx="1210545" cy="335519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xmlns="" id="{125D82E7-58B0-4EE4-A303-6FD09FC3FAFE}"/>
              </a:ext>
            </a:extLst>
          </p:cNvPr>
          <p:cNvCxnSpPr>
            <a:cxnSpLocks/>
            <a:stCxn id="33" idx="3"/>
            <a:endCxn id="26" idx="1"/>
          </p:cNvCxnSpPr>
          <p:nvPr/>
        </p:nvCxnSpPr>
        <p:spPr>
          <a:xfrm flipV="1">
            <a:off x="8204864" y="3034412"/>
            <a:ext cx="1210546" cy="93200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5" name="Straight Arrow Connector 124">
            <a:extLst>
              <a:ext uri="{FF2B5EF4-FFF2-40B4-BE49-F238E27FC236}">
                <a16:creationId xmlns:a16="http://schemas.microsoft.com/office/drawing/2014/main" xmlns="" id="{087B4279-9C41-4C56-9BBA-FC0E406A387D}"/>
              </a:ext>
            </a:extLst>
          </p:cNvPr>
          <p:cNvCxnSpPr>
            <a:cxnSpLocks/>
            <a:stCxn id="31" idx="3"/>
            <a:endCxn id="26" idx="1"/>
          </p:cNvCxnSpPr>
          <p:nvPr/>
        </p:nvCxnSpPr>
        <p:spPr>
          <a:xfrm>
            <a:off x="8204865" y="2559119"/>
            <a:ext cx="1210545" cy="47529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xmlns="" id="{D883C923-4A9D-4495-8410-055B45F6774A}"/>
              </a:ext>
            </a:extLst>
          </p:cNvPr>
          <p:cNvCxnSpPr>
            <a:cxnSpLocks/>
            <a:stCxn id="31" idx="3"/>
            <a:endCxn id="27" idx="1"/>
          </p:cNvCxnSpPr>
          <p:nvPr/>
        </p:nvCxnSpPr>
        <p:spPr>
          <a:xfrm>
            <a:off x="8204865" y="2559119"/>
            <a:ext cx="1210545" cy="192508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xmlns="" id="{0B9ABF4A-AD2E-4D88-AA31-1983947AD2EA}"/>
              </a:ext>
            </a:extLst>
          </p:cNvPr>
          <p:cNvCxnSpPr>
            <a:cxnSpLocks/>
            <a:stCxn id="31" idx="3"/>
            <a:endCxn id="29" idx="1"/>
          </p:cNvCxnSpPr>
          <p:nvPr/>
        </p:nvCxnSpPr>
        <p:spPr>
          <a:xfrm>
            <a:off x="8204865" y="2559119"/>
            <a:ext cx="1210545" cy="476175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4" name="Straight Arrow Connector 133">
            <a:extLst>
              <a:ext uri="{FF2B5EF4-FFF2-40B4-BE49-F238E27FC236}">
                <a16:creationId xmlns:a16="http://schemas.microsoft.com/office/drawing/2014/main" xmlns="" id="{6E176B2A-4B07-4387-B30B-5C2AE3F170BF}"/>
              </a:ext>
            </a:extLst>
          </p:cNvPr>
          <p:cNvCxnSpPr>
            <a:cxnSpLocks/>
            <a:stCxn id="32" idx="3"/>
            <a:endCxn id="26" idx="1"/>
          </p:cNvCxnSpPr>
          <p:nvPr/>
        </p:nvCxnSpPr>
        <p:spPr>
          <a:xfrm flipV="1">
            <a:off x="8204865" y="3034412"/>
            <a:ext cx="1210545" cy="25981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a:extLst>
              <a:ext uri="{FF2B5EF4-FFF2-40B4-BE49-F238E27FC236}">
                <a16:creationId xmlns:a16="http://schemas.microsoft.com/office/drawing/2014/main" xmlns="" id="{D314E28F-0671-44B6-82DC-1794DF0FD460}"/>
              </a:ext>
            </a:extLst>
          </p:cNvPr>
          <p:cNvCxnSpPr>
            <a:cxnSpLocks/>
            <a:stCxn id="32" idx="3"/>
            <a:endCxn id="27" idx="1"/>
          </p:cNvCxnSpPr>
          <p:nvPr/>
        </p:nvCxnSpPr>
        <p:spPr>
          <a:xfrm>
            <a:off x="8204865" y="3294228"/>
            <a:ext cx="1210545" cy="118997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0" name="Straight Arrow Connector 139">
            <a:extLst>
              <a:ext uri="{FF2B5EF4-FFF2-40B4-BE49-F238E27FC236}">
                <a16:creationId xmlns:a16="http://schemas.microsoft.com/office/drawing/2014/main" xmlns="" id="{8A49B82E-0B0B-4BC5-A104-1E25F561D68F}"/>
              </a:ext>
            </a:extLst>
          </p:cNvPr>
          <p:cNvCxnSpPr>
            <a:cxnSpLocks/>
            <a:stCxn id="32" idx="3"/>
            <a:endCxn id="28" idx="1"/>
          </p:cNvCxnSpPr>
          <p:nvPr/>
        </p:nvCxnSpPr>
        <p:spPr>
          <a:xfrm>
            <a:off x="8204865" y="3294228"/>
            <a:ext cx="1210545" cy="262008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5" name="Straight Arrow Connector 144">
            <a:extLst>
              <a:ext uri="{FF2B5EF4-FFF2-40B4-BE49-F238E27FC236}">
                <a16:creationId xmlns:a16="http://schemas.microsoft.com/office/drawing/2014/main" xmlns="" id="{93B9E699-2FD5-4036-9286-8BA745D6B983}"/>
              </a:ext>
            </a:extLst>
          </p:cNvPr>
          <p:cNvCxnSpPr>
            <a:cxnSpLocks/>
            <a:stCxn id="32" idx="3"/>
            <a:endCxn id="29" idx="1"/>
          </p:cNvCxnSpPr>
          <p:nvPr/>
        </p:nvCxnSpPr>
        <p:spPr>
          <a:xfrm>
            <a:off x="8204865" y="3294228"/>
            <a:ext cx="1210545" cy="402665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0" name="Straight Arrow Connector 149">
            <a:extLst>
              <a:ext uri="{FF2B5EF4-FFF2-40B4-BE49-F238E27FC236}">
                <a16:creationId xmlns:a16="http://schemas.microsoft.com/office/drawing/2014/main" xmlns="" id="{43F4A7FF-773E-4F8F-BB8E-C21BFE635574}"/>
              </a:ext>
            </a:extLst>
          </p:cNvPr>
          <p:cNvCxnSpPr>
            <a:cxnSpLocks/>
            <a:stCxn id="33" idx="3"/>
            <a:endCxn id="27" idx="1"/>
          </p:cNvCxnSpPr>
          <p:nvPr/>
        </p:nvCxnSpPr>
        <p:spPr>
          <a:xfrm>
            <a:off x="8204864" y="3966414"/>
            <a:ext cx="1210546" cy="51779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a:extLst>
              <a:ext uri="{FF2B5EF4-FFF2-40B4-BE49-F238E27FC236}">
                <a16:creationId xmlns:a16="http://schemas.microsoft.com/office/drawing/2014/main" xmlns="" id="{921C8967-F45C-48B9-84EE-24A5A4ECCE22}"/>
              </a:ext>
            </a:extLst>
          </p:cNvPr>
          <p:cNvCxnSpPr>
            <a:cxnSpLocks/>
            <a:stCxn id="33" idx="3"/>
            <a:endCxn id="28" idx="1"/>
          </p:cNvCxnSpPr>
          <p:nvPr/>
        </p:nvCxnSpPr>
        <p:spPr>
          <a:xfrm>
            <a:off x="8204864" y="3966414"/>
            <a:ext cx="1210546" cy="194790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6" name="Straight Arrow Connector 155">
            <a:extLst>
              <a:ext uri="{FF2B5EF4-FFF2-40B4-BE49-F238E27FC236}">
                <a16:creationId xmlns:a16="http://schemas.microsoft.com/office/drawing/2014/main" xmlns="" id="{09F9668E-615B-4830-8959-E7A2B1E2E15B}"/>
              </a:ext>
            </a:extLst>
          </p:cNvPr>
          <p:cNvCxnSpPr>
            <a:cxnSpLocks/>
            <a:stCxn id="34" idx="3"/>
            <a:endCxn id="26" idx="1"/>
          </p:cNvCxnSpPr>
          <p:nvPr/>
        </p:nvCxnSpPr>
        <p:spPr>
          <a:xfrm flipV="1">
            <a:off x="8204863" y="3034412"/>
            <a:ext cx="1210547" cy="157584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7" name="Straight Arrow Connector 156">
            <a:extLst>
              <a:ext uri="{FF2B5EF4-FFF2-40B4-BE49-F238E27FC236}">
                <a16:creationId xmlns:a16="http://schemas.microsoft.com/office/drawing/2014/main" xmlns="" id="{176DDB46-A2B6-4C1C-B71C-499153ADBB52}"/>
              </a:ext>
            </a:extLst>
          </p:cNvPr>
          <p:cNvCxnSpPr>
            <a:cxnSpLocks/>
            <a:stCxn id="33" idx="3"/>
            <a:endCxn id="29" idx="1"/>
          </p:cNvCxnSpPr>
          <p:nvPr/>
        </p:nvCxnSpPr>
        <p:spPr>
          <a:xfrm>
            <a:off x="8204864" y="3966414"/>
            <a:ext cx="1210546" cy="335446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2" name="Straight Arrow Connector 161">
            <a:extLst>
              <a:ext uri="{FF2B5EF4-FFF2-40B4-BE49-F238E27FC236}">
                <a16:creationId xmlns:a16="http://schemas.microsoft.com/office/drawing/2014/main" xmlns="" id="{CA89628E-907A-48DA-BCA6-76BD055913A0}"/>
              </a:ext>
            </a:extLst>
          </p:cNvPr>
          <p:cNvCxnSpPr>
            <a:cxnSpLocks/>
            <a:stCxn id="40" idx="3"/>
            <a:endCxn id="29" idx="1"/>
          </p:cNvCxnSpPr>
          <p:nvPr/>
        </p:nvCxnSpPr>
        <p:spPr>
          <a:xfrm flipV="1">
            <a:off x="8191543" y="7320878"/>
            <a:ext cx="1223867" cy="119679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xmlns="" id="{915CC991-73E7-4DFB-92ED-C91A975A5E6C}"/>
              </a:ext>
            </a:extLst>
          </p:cNvPr>
          <p:cNvCxnSpPr>
            <a:cxnSpLocks/>
            <a:stCxn id="34" idx="3"/>
            <a:endCxn id="27" idx="1"/>
          </p:cNvCxnSpPr>
          <p:nvPr/>
        </p:nvCxnSpPr>
        <p:spPr>
          <a:xfrm flipV="1">
            <a:off x="8204863" y="4484204"/>
            <a:ext cx="1210547" cy="12605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xmlns="" id="{172605C6-3BB7-48A1-B48D-8C0939F4A9E5}"/>
              </a:ext>
            </a:extLst>
          </p:cNvPr>
          <p:cNvCxnSpPr>
            <a:cxnSpLocks/>
            <a:stCxn id="34" idx="3"/>
            <a:endCxn id="28" idx="1"/>
          </p:cNvCxnSpPr>
          <p:nvPr/>
        </p:nvCxnSpPr>
        <p:spPr>
          <a:xfrm>
            <a:off x="8204863" y="4610258"/>
            <a:ext cx="1210547" cy="1304058"/>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xmlns="" id="{7D44212C-6BD2-4AFD-8D3D-093908FB94CE}"/>
              </a:ext>
            </a:extLst>
          </p:cNvPr>
          <p:cNvCxnSpPr>
            <a:cxnSpLocks/>
            <a:stCxn id="34" idx="3"/>
            <a:endCxn id="29" idx="1"/>
          </p:cNvCxnSpPr>
          <p:nvPr/>
        </p:nvCxnSpPr>
        <p:spPr>
          <a:xfrm>
            <a:off x="8204863" y="4610258"/>
            <a:ext cx="1210547" cy="271062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3" name="Straight Arrow Connector 172">
            <a:extLst>
              <a:ext uri="{FF2B5EF4-FFF2-40B4-BE49-F238E27FC236}">
                <a16:creationId xmlns:a16="http://schemas.microsoft.com/office/drawing/2014/main" xmlns="" id="{76144798-EF24-4B57-8733-34909991113A}"/>
              </a:ext>
            </a:extLst>
          </p:cNvPr>
          <p:cNvCxnSpPr>
            <a:cxnSpLocks/>
            <a:stCxn id="35" idx="3"/>
            <a:endCxn id="26" idx="1"/>
          </p:cNvCxnSpPr>
          <p:nvPr/>
        </p:nvCxnSpPr>
        <p:spPr>
          <a:xfrm flipV="1">
            <a:off x="8204863" y="3034412"/>
            <a:ext cx="1210547" cy="218810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xmlns="" id="{9FF07418-9FF9-4989-A3F2-DD30B0FE659A}"/>
              </a:ext>
            </a:extLst>
          </p:cNvPr>
          <p:cNvCxnSpPr>
            <a:cxnSpLocks/>
            <a:stCxn id="35" idx="3"/>
            <a:endCxn id="27" idx="1"/>
          </p:cNvCxnSpPr>
          <p:nvPr/>
        </p:nvCxnSpPr>
        <p:spPr>
          <a:xfrm flipV="1">
            <a:off x="8204863" y="4484204"/>
            <a:ext cx="1210547" cy="73831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9" name="Straight Arrow Connector 178">
            <a:extLst>
              <a:ext uri="{FF2B5EF4-FFF2-40B4-BE49-F238E27FC236}">
                <a16:creationId xmlns:a16="http://schemas.microsoft.com/office/drawing/2014/main" xmlns="" id="{547A9D92-B173-4911-8941-28CF49165597}"/>
              </a:ext>
            </a:extLst>
          </p:cNvPr>
          <p:cNvCxnSpPr>
            <a:cxnSpLocks/>
            <a:stCxn id="35" idx="3"/>
            <a:endCxn id="28" idx="1"/>
          </p:cNvCxnSpPr>
          <p:nvPr/>
        </p:nvCxnSpPr>
        <p:spPr>
          <a:xfrm>
            <a:off x="8204863" y="5222515"/>
            <a:ext cx="1210547" cy="69180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2" name="Straight Arrow Connector 181">
            <a:extLst>
              <a:ext uri="{FF2B5EF4-FFF2-40B4-BE49-F238E27FC236}">
                <a16:creationId xmlns:a16="http://schemas.microsoft.com/office/drawing/2014/main" xmlns="" id="{447F5C24-DC27-4831-A7EE-9F73E6B2FDA4}"/>
              </a:ext>
            </a:extLst>
          </p:cNvPr>
          <p:cNvCxnSpPr>
            <a:cxnSpLocks/>
            <a:stCxn id="35" idx="3"/>
            <a:endCxn id="29" idx="1"/>
          </p:cNvCxnSpPr>
          <p:nvPr/>
        </p:nvCxnSpPr>
        <p:spPr>
          <a:xfrm>
            <a:off x="8204863" y="5222515"/>
            <a:ext cx="1210547" cy="209836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5" name="Straight Arrow Connector 184">
            <a:extLst>
              <a:ext uri="{FF2B5EF4-FFF2-40B4-BE49-F238E27FC236}">
                <a16:creationId xmlns:a16="http://schemas.microsoft.com/office/drawing/2014/main" xmlns="" id="{C335BC56-45DC-45A2-A349-C575962FB79E}"/>
              </a:ext>
            </a:extLst>
          </p:cNvPr>
          <p:cNvCxnSpPr>
            <a:cxnSpLocks/>
            <a:stCxn id="36" idx="3"/>
            <a:endCxn id="26" idx="1"/>
          </p:cNvCxnSpPr>
          <p:nvPr/>
        </p:nvCxnSpPr>
        <p:spPr>
          <a:xfrm flipV="1">
            <a:off x="8193429" y="3034412"/>
            <a:ext cx="1221981" cy="278002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8" name="Straight Arrow Connector 187">
            <a:extLst>
              <a:ext uri="{FF2B5EF4-FFF2-40B4-BE49-F238E27FC236}">
                <a16:creationId xmlns:a16="http://schemas.microsoft.com/office/drawing/2014/main" xmlns="" id="{21C446E5-B6AB-445B-BA52-39D22CE4208E}"/>
              </a:ext>
            </a:extLst>
          </p:cNvPr>
          <p:cNvCxnSpPr>
            <a:cxnSpLocks/>
            <a:stCxn id="36" idx="3"/>
            <a:endCxn id="27" idx="1"/>
          </p:cNvCxnSpPr>
          <p:nvPr/>
        </p:nvCxnSpPr>
        <p:spPr>
          <a:xfrm flipV="1">
            <a:off x="8193429" y="4484204"/>
            <a:ext cx="1221981" cy="133023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1" name="Straight Arrow Connector 190">
            <a:extLst>
              <a:ext uri="{FF2B5EF4-FFF2-40B4-BE49-F238E27FC236}">
                <a16:creationId xmlns:a16="http://schemas.microsoft.com/office/drawing/2014/main" xmlns="" id="{B6FE78E2-DB08-45DB-A65C-E4FDF85ED4AD}"/>
              </a:ext>
            </a:extLst>
          </p:cNvPr>
          <p:cNvCxnSpPr>
            <a:cxnSpLocks/>
            <a:stCxn id="36" idx="3"/>
            <a:endCxn id="28" idx="1"/>
          </p:cNvCxnSpPr>
          <p:nvPr/>
        </p:nvCxnSpPr>
        <p:spPr>
          <a:xfrm>
            <a:off x="8193429" y="5814439"/>
            <a:ext cx="1221981" cy="9987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4" name="Straight Arrow Connector 193">
            <a:extLst>
              <a:ext uri="{FF2B5EF4-FFF2-40B4-BE49-F238E27FC236}">
                <a16:creationId xmlns:a16="http://schemas.microsoft.com/office/drawing/2014/main" xmlns="" id="{6B473FE5-A869-4809-9945-9744FB0FA1D7}"/>
              </a:ext>
            </a:extLst>
          </p:cNvPr>
          <p:cNvCxnSpPr>
            <a:cxnSpLocks/>
            <a:stCxn id="36" idx="3"/>
            <a:endCxn id="29" idx="1"/>
          </p:cNvCxnSpPr>
          <p:nvPr/>
        </p:nvCxnSpPr>
        <p:spPr>
          <a:xfrm>
            <a:off x="8193429" y="5814439"/>
            <a:ext cx="1221981" cy="150643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xmlns="" id="{19D1BFD7-874F-4FA0-9657-F3DDCB008728}"/>
              </a:ext>
            </a:extLst>
          </p:cNvPr>
          <p:cNvCxnSpPr>
            <a:cxnSpLocks/>
            <a:stCxn id="37" idx="3"/>
            <a:endCxn id="26" idx="1"/>
          </p:cNvCxnSpPr>
          <p:nvPr/>
        </p:nvCxnSpPr>
        <p:spPr>
          <a:xfrm flipV="1">
            <a:off x="8204863" y="3034412"/>
            <a:ext cx="1210547" cy="33747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xmlns="" id="{B9F656AC-02F4-4D9D-BAE4-FC896134A2CF}"/>
              </a:ext>
            </a:extLst>
          </p:cNvPr>
          <p:cNvCxnSpPr>
            <a:cxnSpLocks/>
            <a:stCxn id="37" idx="3"/>
            <a:endCxn id="27" idx="1"/>
          </p:cNvCxnSpPr>
          <p:nvPr/>
        </p:nvCxnSpPr>
        <p:spPr>
          <a:xfrm flipV="1">
            <a:off x="8204863" y="4484204"/>
            <a:ext cx="1210547" cy="19249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3" name="Straight Arrow Connector 202">
            <a:extLst>
              <a:ext uri="{FF2B5EF4-FFF2-40B4-BE49-F238E27FC236}">
                <a16:creationId xmlns:a16="http://schemas.microsoft.com/office/drawing/2014/main" xmlns="" id="{1D3CA698-7521-444B-AEA8-A425E83DE78B}"/>
              </a:ext>
            </a:extLst>
          </p:cNvPr>
          <p:cNvCxnSpPr>
            <a:cxnSpLocks/>
            <a:stCxn id="37" idx="3"/>
            <a:endCxn id="28" idx="1"/>
          </p:cNvCxnSpPr>
          <p:nvPr/>
        </p:nvCxnSpPr>
        <p:spPr>
          <a:xfrm flipV="1">
            <a:off x="8204863" y="5914316"/>
            <a:ext cx="1210547" cy="49481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6" name="Straight Arrow Connector 205">
            <a:extLst>
              <a:ext uri="{FF2B5EF4-FFF2-40B4-BE49-F238E27FC236}">
                <a16:creationId xmlns:a16="http://schemas.microsoft.com/office/drawing/2014/main" xmlns="" id="{6AAD863C-5AFE-4D8B-8E5F-3F84D62E1035}"/>
              </a:ext>
            </a:extLst>
          </p:cNvPr>
          <p:cNvCxnSpPr>
            <a:cxnSpLocks/>
            <a:stCxn id="38" idx="3"/>
            <a:endCxn id="28" idx="1"/>
          </p:cNvCxnSpPr>
          <p:nvPr/>
        </p:nvCxnSpPr>
        <p:spPr>
          <a:xfrm flipV="1">
            <a:off x="8191545" y="5914316"/>
            <a:ext cx="1223865" cy="117829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9" name="Straight Arrow Connector 208">
            <a:extLst>
              <a:ext uri="{FF2B5EF4-FFF2-40B4-BE49-F238E27FC236}">
                <a16:creationId xmlns:a16="http://schemas.microsoft.com/office/drawing/2014/main" xmlns="" id="{6110A62C-6220-48EF-9331-42312F700E8C}"/>
              </a:ext>
            </a:extLst>
          </p:cNvPr>
          <p:cNvCxnSpPr>
            <a:cxnSpLocks/>
            <a:stCxn id="37" idx="3"/>
            <a:endCxn id="29" idx="1"/>
          </p:cNvCxnSpPr>
          <p:nvPr/>
        </p:nvCxnSpPr>
        <p:spPr>
          <a:xfrm>
            <a:off x="8204863" y="6409135"/>
            <a:ext cx="1210547" cy="91174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2" name="Straight Arrow Connector 211">
            <a:extLst>
              <a:ext uri="{FF2B5EF4-FFF2-40B4-BE49-F238E27FC236}">
                <a16:creationId xmlns:a16="http://schemas.microsoft.com/office/drawing/2014/main" xmlns="" id="{AA507AD0-2B15-49B0-9CC3-1B984CCB15D0}"/>
              </a:ext>
            </a:extLst>
          </p:cNvPr>
          <p:cNvCxnSpPr>
            <a:cxnSpLocks/>
            <a:stCxn id="38" idx="3"/>
            <a:endCxn id="26" idx="1"/>
          </p:cNvCxnSpPr>
          <p:nvPr/>
        </p:nvCxnSpPr>
        <p:spPr>
          <a:xfrm flipV="1">
            <a:off x="8191545" y="3034412"/>
            <a:ext cx="1223865" cy="405819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5" name="Straight Arrow Connector 214">
            <a:extLst>
              <a:ext uri="{FF2B5EF4-FFF2-40B4-BE49-F238E27FC236}">
                <a16:creationId xmlns:a16="http://schemas.microsoft.com/office/drawing/2014/main" xmlns="" id="{A269F48C-7090-416F-8070-03121D8250FA}"/>
              </a:ext>
            </a:extLst>
          </p:cNvPr>
          <p:cNvCxnSpPr>
            <a:cxnSpLocks/>
            <a:stCxn id="38" idx="3"/>
            <a:endCxn id="27" idx="1"/>
          </p:cNvCxnSpPr>
          <p:nvPr/>
        </p:nvCxnSpPr>
        <p:spPr>
          <a:xfrm flipV="1">
            <a:off x="8191545" y="4484204"/>
            <a:ext cx="1223865" cy="260840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8" name="Straight Arrow Connector 217">
            <a:extLst>
              <a:ext uri="{FF2B5EF4-FFF2-40B4-BE49-F238E27FC236}">
                <a16:creationId xmlns:a16="http://schemas.microsoft.com/office/drawing/2014/main" xmlns="" id="{2C4EFED3-FC60-4C02-A5A5-D453243EA0B3}"/>
              </a:ext>
            </a:extLst>
          </p:cNvPr>
          <p:cNvCxnSpPr>
            <a:cxnSpLocks/>
            <a:stCxn id="38" idx="3"/>
            <a:endCxn id="29" idx="1"/>
          </p:cNvCxnSpPr>
          <p:nvPr/>
        </p:nvCxnSpPr>
        <p:spPr>
          <a:xfrm>
            <a:off x="8191545" y="7092609"/>
            <a:ext cx="1223865" cy="22826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1" name="Straight Arrow Connector 220">
            <a:extLst>
              <a:ext uri="{FF2B5EF4-FFF2-40B4-BE49-F238E27FC236}">
                <a16:creationId xmlns:a16="http://schemas.microsoft.com/office/drawing/2014/main" xmlns="" id="{92872504-F0F0-4F17-967A-DF1B0FD9712B}"/>
              </a:ext>
            </a:extLst>
          </p:cNvPr>
          <p:cNvCxnSpPr>
            <a:cxnSpLocks/>
            <a:stCxn id="39" idx="3"/>
            <a:endCxn id="26" idx="1"/>
          </p:cNvCxnSpPr>
          <p:nvPr/>
        </p:nvCxnSpPr>
        <p:spPr>
          <a:xfrm flipV="1">
            <a:off x="8191544" y="3034412"/>
            <a:ext cx="1223866" cy="4780606"/>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4" name="Straight Arrow Connector 223">
            <a:extLst>
              <a:ext uri="{FF2B5EF4-FFF2-40B4-BE49-F238E27FC236}">
                <a16:creationId xmlns:a16="http://schemas.microsoft.com/office/drawing/2014/main" xmlns="" id="{94DCF90F-9303-4589-8E7E-9B13337026BE}"/>
              </a:ext>
            </a:extLst>
          </p:cNvPr>
          <p:cNvCxnSpPr>
            <a:cxnSpLocks/>
            <a:stCxn id="39" idx="3"/>
            <a:endCxn id="27" idx="1"/>
          </p:cNvCxnSpPr>
          <p:nvPr/>
        </p:nvCxnSpPr>
        <p:spPr>
          <a:xfrm flipV="1">
            <a:off x="8191544" y="4484204"/>
            <a:ext cx="1223866" cy="3330814"/>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7" name="Straight Arrow Connector 226">
            <a:extLst>
              <a:ext uri="{FF2B5EF4-FFF2-40B4-BE49-F238E27FC236}">
                <a16:creationId xmlns:a16="http://schemas.microsoft.com/office/drawing/2014/main" xmlns="" id="{928FB647-BFD9-4194-92C0-3CA2184EBDC7}"/>
              </a:ext>
            </a:extLst>
          </p:cNvPr>
          <p:cNvCxnSpPr>
            <a:cxnSpLocks/>
            <a:stCxn id="39" idx="3"/>
            <a:endCxn id="28" idx="1"/>
          </p:cNvCxnSpPr>
          <p:nvPr/>
        </p:nvCxnSpPr>
        <p:spPr>
          <a:xfrm flipV="1">
            <a:off x="8191544" y="5914316"/>
            <a:ext cx="1223866" cy="190070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0" name="Straight Arrow Connector 229">
            <a:extLst>
              <a:ext uri="{FF2B5EF4-FFF2-40B4-BE49-F238E27FC236}">
                <a16:creationId xmlns:a16="http://schemas.microsoft.com/office/drawing/2014/main" xmlns="" id="{88F92B5D-34C4-461A-9785-CF88F818F992}"/>
              </a:ext>
            </a:extLst>
          </p:cNvPr>
          <p:cNvCxnSpPr>
            <a:cxnSpLocks/>
            <a:stCxn id="39" idx="3"/>
            <a:endCxn id="29" idx="1"/>
          </p:cNvCxnSpPr>
          <p:nvPr/>
        </p:nvCxnSpPr>
        <p:spPr>
          <a:xfrm flipV="1">
            <a:off x="8191544" y="7320878"/>
            <a:ext cx="1223866" cy="49414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3" name="Straight Arrow Connector 232">
            <a:extLst>
              <a:ext uri="{FF2B5EF4-FFF2-40B4-BE49-F238E27FC236}">
                <a16:creationId xmlns:a16="http://schemas.microsoft.com/office/drawing/2014/main" xmlns="" id="{2D5E5A9D-DACF-4266-BC07-F2EFBD5A6356}"/>
              </a:ext>
            </a:extLst>
          </p:cNvPr>
          <p:cNvCxnSpPr>
            <a:cxnSpLocks/>
            <a:stCxn id="40" idx="3"/>
            <a:endCxn id="26" idx="1"/>
          </p:cNvCxnSpPr>
          <p:nvPr/>
        </p:nvCxnSpPr>
        <p:spPr>
          <a:xfrm flipV="1">
            <a:off x="8191543" y="3034412"/>
            <a:ext cx="1223867" cy="548326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6" name="Straight Arrow Connector 235">
            <a:extLst>
              <a:ext uri="{FF2B5EF4-FFF2-40B4-BE49-F238E27FC236}">
                <a16:creationId xmlns:a16="http://schemas.microsoft.com/office/drawing/2014/main" xmlns="" id="{4DE094A4-5E26-487F-B4AB-4F618813D599}"/>
              </a:ext>
            </a:extLst>
          </p:cNvPr>
          <p:cNvCxnSpPr>
            <a:cxnSpLocks/>
            <a:stCxn id="40" idx="3"/>
            <a:endCxn id="27" idx="1"/>
          </p:cNvCxnSpPr>
          <p:nvPr/>
        </p:nvCxnSpPr>
        <p:spPr>
          <a:xfrm flipV="1">
            <a:off x="8191543" y="4484204"/>
            <a:ext cx="1223867" cy="403347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9" name="Straight Arrow Connector 238">
            <a:extLst>
              <a:ext uri="{FF2B5EF4-FFF2-40B4-BE49-F238E27FC236}">
                <a16:creationId xmlns:a16="http://schemas.microsoft.com/office/drawing/2014/main" xmlns="" id="{8119EA2D-258F-4352-98AE-9DB4899D5B0C}"/>
              </a:ext>
            </a:extLst>
          </p:cNvPr>
          <p:cNvCxnSpPr>
            <a:cxnSpLocks/>
            <a:stCxn id="40" idx="3"/>
            <a:endCxn id="28" idx="1"/>
          </p:cNvCxnSpPr>
          <p:nvPr/>
        </p:nvCxnSpPr>
        <p:spPr>
          <a:xfrm flipV="1">
            <a:off x="8191543" y="5914316"/>
            <a:ext cx="1223867" cy="260336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8" name="Straight Arrow Connector 137">
            <a:extLst>
              <a:ext uri="{FF2B5EF4-FFF2-40B4-BE49-F238E27FC236}">
                <a16:creationId xmlns:a16="http://schemas.microsoft.com/office/drawing/2014/main" xmlns="" id="{DD15BD4A-1015-4366-9441-9A40A696DF48}"/>
              </a:ext>
            </a:extLst>
          </p:cNvPr>
          <p:cNvCxnSpPr>
            <a:cxnSpLocks/>
            <a:stCxn id="21" idx="6"/>
            <a:endCxn id="33" idx="1"/>
          </p:cNvCxnSpPr>
          <p:nvPr/>
        </p:nvCxnSpPr>
        <p:spPr>
          <a:xfrm flipV="1">
            <a:off x="3457398" y="3966414"/>
            <a:ext cx="2186539" cy="213687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1" name="Straight Arrow Connector 140">
            <a:extLst>
              <a:ext uri="{FF2B5EF4-FFF2-40B4-BE49-F238E27FC236}">
                <a16:creationId xmlns:a16="http://schemas.microsoft.com/office/drawing/2014/main" xmlns="" id="{2FD73753-2984-4467-9957-9D8C4DAE2FE7}"/>
              </a:ext>
            </a:extLst>
          </p:cNvPr>
          <p:cNvCxnSpPr>
            <a:cxnSpLocks/>
            <a:stCxn id="21" idx="6"/>
            <a:endCxn id="32" idx="1"/>
          </p:cNvCxnSpPr>
          <p:nvPr/>
        </p:nvCxnSpPr>
        <p:spPr>
          <a:xfrm flipV="1">
            <a:off x="3457398" y="3294228"/>
            <a:ext cx="2186540" cy="280905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4" name="Straight Arrow Connector 143">
            <a:extLst>
              <a:ext uri="{FF2B5EF4-FFF2-40B4-BE49-F238E27FC236}">
                <a16:creationId xmlns:a16="http://schemas.microsoft.com/office/drawing/2014/main" xmlns="" id="{3C7939DF-E9BF-44E5-84C5-0A618E36DDE8}"/>
              </a:ext>
            </a:extLst>
          </p:cNvPr>
          <p:cNvCxnSpPr>
            <a:cxnSpLocks/>
            <a:stCxn id="22" idx="6"/>
            <a:endCxn id="33" idx="1"/>
          </p:cNvCxnSpPr>
          <p:nvPr/>
        </p:nvCxnSpPr>
        <p:spPr>
          <a:xfrm flipV="1">
            <a:off x="3457398" y="3966414"/>
            <a:ext cx="2186539" cy="3957732"/>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7" name="Straight Arrow Connector 146">
            <a:extLst>
              <a:ext uri="{FF2B5EF4-FFF2-40B4-BE49-F238E27FC236}">
                <a16:creationId xmlns:a16="http://schemas.microsoft.com/office/drawing/2014/main" xmlns="" id="{C188E9EB-2832-4FC7-BE00-C78753AA19B8}"/>
              </a:ext>
            </a:extLst>
          </p:cNvPr>
          <p:cNvCxnSpPr>
            <a:cxnSpLocks/>
            <a:stCxn id="20" idx="6"/>
            <a:endCxn id="36" idx="1"/>
          </p:cNvCxnSpPr>
          <p:nvPr/>
        </p:nvCxnSpPr>
        <p:spPr>
          <a:xfrm>
            <a:off x="3457399" y="4226230"/>
            <a:ext cx="2175103" cy="158820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37101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C0444B7-6827-4F7E-87DD-B95FF23E8CE1}"/>
              </a:ext>
            </a:extLst>
          </p:cNvPr>
          <p:cNvSpPr>
            <a:spLocks noGrp="1"/>
          </p:cNvSpPr>
          <p:nvPr>
            <p:ph type="title"/>
          </p:nvPr>
        </p:nvSpPr>
        <p:spPr/>
        <p:txBody>
          <a:bodyPr>
            <a:normAutofit/>
          </a:bodyPr>
          <a:lstStyle/>
          <a:p>
            <a:r>
              <a:rPr lang="en-GB" dirty="0"/>
              <a:t>Budget Allocation between Components  - USD</a:t>
            </a:r>
            <a:br>
              <a:rPr lang="en-GB" dirty="0"/>
            </a:br>
            <a:r>
              <a:rPr lang="en-GB" sz="3300" dirty="0"/>
              <a:t>(</a:t>
            </a:r>
            <a:r>
              <a:rPr lang="en-GB" sz="3000" dirty="0"/>
              <a:t>after PPG, fees and project management costs)</a:t>
            </a:r>
            <a:endParaRPr lang="en-GB" dirty="0"/>
          </a:p>
        </p:txBody>
      </p:sp>
      <p:graphicFrame>
        <p:nvGraphicFramePr>
          <p:cNvPr id="6" name="Content Placeholder 5">
            <a:extLst>
              <a:ext uri="{FF2B5EF4-FFF2-40B4-BE49-F238E27FC236}">
                <a16:creationId xmlns:a16="http://schemas.microsoft.com/office/drawing/2014/main" xmlns="" id="{C266098B-149A-4979-857E-D659F6B819E3}"/>
              </a:ext>
            </a:extLst>
          </p:cNvPr>
          <p:cNvGraphicFramePr>
            <a:graphicFrameLocks noGrp="1"/>
          </p:cNvGraphicFramePr>
          <p:nvPr>
            <p:ph idx="1"/>
            <p:extLst>
              <p:ext uri="{D42A27DB-BD31-4B8C-83A1-F6EECF244321}">
                <p14:modId xmlns:p14="http://schemas.microsoft.com/office/powerpoint/2010/main" val="2651329996"/>
              </p:ext>
            </p:extLst>
          </p:nvPr>
        </p:nvGraphicFramePr>
        <p:xfrm>
          <a:off x="900113" y="2239962"/>
          <a:ext cx="16741972" cy="697674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1660073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343FD12-88DE-412B-90AF-DC2F87107971}"/>
              </a:ext>
            </a:extLst>
          </p:cNvPr>
          <p:cNvSpPr>
            <a:spLocks noGrp="1"/>
          </p:cNvSpPr>
          <p:nvPr>
            <p:ph type="title"/>
          </p:nvPr>
        </p:nvSpPr>
        <p:spPr/>
        <p:txBody>
          <a:bodyPr/>
          <a:lstStyle/>
          <a:p>
            <a:r>
              <a:rPr lang="en-GB" dirty="0"/>
              <a:t>Co-financing</a:t>
            </a:r>
          </a:p>
        </p:txBody>
      </p:sp>
      <p:pic>
        <p:nvPicPr>
          <p:cNvPr id="5" name="Picture 4">
            <a:extLst>
              <a:ext uri="{FF2B5EF4-FFF2-40B4-BE49-F238E27FC236}">
                <a16:creationId xmlns:a16="http://schemas.microsoft.com/office/drawing/2014/main" xmlns="" id="{8B7CE32F-A78A-4C14-A2CC-0996ADAB1AC4}"/>
              </a:ext>
            </a:extLst>
          </p:cNvPr>
          <p:cNvPicPr>
            <a:picLocks noChangeAspect="1"/>
          </p:cNvPicPr>
          <p:nvPr/>
        </p:nvPicPr>
        <p:blipFill>
          <a:blip r:embed="rId2"/>
          <a:stretch>
            <a:fillRect/>
          </a:stretch>
        </p:blipFill>
        <p:spPr>
          <a:xfrm>
            <a:off x="1008237" y="1776264"/>
            <a:ext cx="15665418" cy="7574014"/>
          </a:xfrm>
          <a:prstGeom prst="rect">
            <a:avLst/>
          </a:prstGeom>
        </p:spPr>
      </p:pic>
    </p:spTree>
    <p:extLst>
      <p:ext uri="{BB962C8B-B14F-4D97-AF65-F5344CB8AC3E}">
        <p14:creationId xmlns:p14="http://schemas.microsoft.com/office/powerpoint/2010/main" val="4779439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5ED2791B-71CC-4938-8D92-DA634EB9ACF7}"/>
              </a:ext>
            </a:extLst>
          </p:cNvPr>
          <p:cNvSpPr>
            <a:spLocks noGrp="1"/>
          </p:cNvSpPr>
          <p:nvPr>
            <p:ph type="title"/>
          </p:nvPr>
        </p:nvSpPr>
        <p:spPr>
          <a:xfrm>
            <a:off x="1518939" y="2754172"/>
            <a:ext cx="3881736" cy="3566160"/>
          </a:xfrm>
          <a:noFill/>
        </p:spPr>
        <p:txBody>
          <a:bodyPr vert="horz" lIns="91440" tIns="45720" rIns="91440" bIns="45720" rtlCol="0" anchor="ctr">
            <a:normAutofit/>
          </a:bodyPr>
          <a:lstStyle/>
          <a:p>
            <a:pPr defTabSz="914400">
              <a:lnSpc>
                <a:spcPct val="90000"/>
              </a:lnSpc>
            </a:pPr>
            <a:r>
              <a:rPr lang="en-US" sz="5100" kern="1200" dirty="0">
                <a:solidFill>
                  <a:srgbClr val="FFFFFF"/>
                </a:solidFill>
                <a:latin typeface="+mj-lt"/>
                <a:ea typeface="+mj-ea"/>
                <a:cs typeface="+mj-cs"/>
              </a:rPr>
              <a:t>Discussion – Introduction</a:t>
            </a:r>
          </a:p>
        </p:txBody>
      </p:sp>
      <p:pic>
        <p:nvPicPr>
          <p:cNvPr id="1026" name="Picture 2" descr="Spark Effective Discussions with Canvas Discussion Boards | Courses at  UChicago">
            <a:extLst>
              <a:ext uri="{FF2B5EF4-FFF2-40B4-BE49-F238E27FC236}">
                <a16:creationId xmlns:a16="http://schemas.microsoft.com/office/drawing/2014/main" xmlns="" id="{4609FE06-45C2-4D3F-940D-04E62911985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10369277" y="279463"/>
            <a:ext cx="3971758" cy="2482349"/>
          </a:xfrm>
          <a:prstGeom prst="rect">
            <a:avLst/>
          </a:prstGeom>
          <a:noFill/>
          <a:extLst>
            <a:ext uri="{909E8E84-426E-40DD-AFC4-6F175D3DCCD1}">
              <a14:hiddenFill xmlns:a14="http://schemas.microsoft.com/office/drawing/2010/main">
                <a:solidFill>
                  <a:srgbClr val="FFFFFF"/>
                </a:solidFill>
              </a14:hiddenFill>
            </a:ext>
          </a:extLst>
        </p:spPr>
      </p:pic>
      <p:sp>
        <p:nvSpPr>
          <p:cNvPr id="5" name="Title 3">
            <a:extLst>
              <a:ext uri="{FF2B5EF4-FFF2-40B4-BE49-F238E27FC236}">
                <a16:creationId xmlns:a16="http://schemas.microsoft.com/office/drawing/2014/main" xmlns="" id="{3C9F9B5E-F855-4690-B1D7-7EB9E1373134}"/>
              </a:ext>
            </a:extLst>
          </p:cNvPr>
          <p:cNvSpPr txBox="1">
            <a:spLocks/>
          </p:cNvSpPr>
          <p:nvPr/>
        </p:nvSpPr>
        <p:spPr>
          <a:xfrm>
            <a:off x="7848997" y="3720480"/>
            <a:ext cx="8767072" cy="3869639"/>
          </a:xfrm>
          <a:prstGeom prst="rect">
            <a:avLst/>
          </a:prstGeom>
        </p:spPr>
        <p:txBody>
          <a:bodyPr vert="horz" lIns="91440" tIns="45720" rIns="91440" bIns="45720" rtlCol="0" anchor="ctr">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general comments?</a:t>
            </a:r>
          </a:p>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questions?</a:t>
            </a:r>
            <a:endParaRPr kumimoji="0" lang="en-US" sz="4900" b="0" i="0" u="none" strike="noStrike" kern="1200" cap="none" spc="0" normalizeH="0" baseline="0" noProof="0" dirty="0">
              <a:ln>
                <a:noFill/>
              </a:ln>
              <a:solidFill>
                <a:prstClr val="black"/>
              </a:solidFill>
              <a:effectLst/>
              <a:uLnTx/>
              <a:uFillTx/>
              <a:latin typeface="Calibri"/>
              <a:ea typeface="+mj-ea"/>
              <a:cs typeface="+mj-cs"/>
            </a:endParaRPr>
          </a:p>
        </p:txBody>
      </p:sp>
    </p:spTree>
    <p:extLst>
      <p:ext uri="{BB962C8B-B14F-4D97-AF65-F5344CB8AC3E}">
        <p14:creationId xmlns:p14="http://schemas.microsoft.com/office/powerpoint/2010/main" val="356393213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FFD48BC7-DC40-47DE-87EE-9F4B6ECB9AB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xmlns="" id="{E502BBC7-2C76-46F3-BC24-5985BC13DB8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45518" y="0"/>
            <a:ext cx="14711213"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xmlns="" id="{C7F28D52-2A5F-4D23-81AE-7CB8B591C7A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56207" y="0"/>
            <a:ext cx="14689836"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xmlns="" id="{FCE37792-E9E2-4397-8CD5-0FCD1D214EFC}"/>
              </a:ext>
            </a:extLst>
          </p:cNvPr>
          <p:cNvSpPr>
            <a:spLocks noGrp="1"/>
          </p:cNvSpPr>
          <p:nvPr>
            <p:ph type="title"/>
          </p:nvPr>
        </p:nvSpPr>
        <p:spPr>
          <a:xfrm>
            <a:off x="2250285" y="2799461"/>
            <a:ext cx="13501688" cy="3869639"/>
          </a:xfrm>
        </p:spPr>
        <p:txBody>
          <a:bodyPr vert="horz" lIns="91440" tIns="45720" rIns="91440" bIns="45720" rtlCol="0" anchor="ctr">
            <a:normAutofit/>
          </a:bodyPr>
          <a:lstStyle/>
          <a:p>
            <a:pPr defTabSz="914400">
              <a:lnSpc>
                <a:spcPct val="90000"/>
              </a:lnSpc>
            </a:pPr>
            <a:r>
              <a:rPr lang="en-US" sz="4900" b="1" kern="1200" dirty="0">
                <a:solidFill>
                  <a:schemeClr val="tx1"/>
                </a:solidFill>
                <a:latin typeface="+mj-lt"/>
                <a:ea typeface="+mj-ea"/>
                <a:cs typeface="+mj-cs"/>
              </a:rPr>
              <a:t>Component 1</a:t>
            </a:r>
            <a:br>
              <a:rPr lang="en-US" sz="4900" b="1" kern="1200" dirty="0">
                <a:solidFill>
                  <a:schemeClr val="tx1"/>
                </a:solidFill>
                <a:latin typeface="+mj-lt"/>
                <a:ea typeface="+mj-ea"/>
                <a:cs typeface="+mj-cs"/>
              </a:rPr>
            </a:br>
            <a:r>
              <a:rPr lang="en-US" sz="4900" kern="1200" dirty="0">
                <a:solidFill>
                  <a:schemeClr val="tx1"/>
                </a:solidFill>
                <a:latin typeface="+mj-lt"/>
                <a:ea typeface="+mj-ea"/>
                <a:cs typeface="+mj-cs"/>
              </a:rPr>
              <a:t>Strengthening the strategic (institutional, policy, regulatory) framework for addressing land degradation</a:t>
            </a:r>
            <a:br>
              <a:rPr lang="en-US" sz="4900" kern="1200" dirty="0">
                <a:solidFill>
                  <a:schemeClr val="tx1"/>
                </a:solidFill>
                <a:latin typeface="+mj-lt"/>
                <a:ea typeface="+mj-ea"/>
                <a:cs typeface="+mj-cs"/>
              </a:rPr>
            </a:br>
            <a:endParaRPr lang="en-US" sz="4900" kern="1200" dirty="0">
              <a:solidFill>
                <a:schemeClr val="tx1"/>
              </a:solidFill>
              <a:latin typeface="+mj-lt"/>
              <a:ea typeface="+mj-ea"/>
              <a:cs typeface="+mj-cs"/>
            </a:endParaRPr>
          </a:p>
        </p:txBody>
      </p:sp>
      <p:sp>
        <p:nvSpPr>
          <p:cNvPr id="15" name="Rectangle 14">
            <a:extLst>
              <a:ext uri="{FF2B5EF4-FFF2-40B4-BE49-F238E27FC236}">
                <a16:creationId xmlns:a16="http://schemas.microsoft.com/office/drawing/2014/main" xmlns="" id="{3629484E-3792-4B3D-89AD-7C8A1ED0E0D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490686" y="7734700"/>
            <a:ext cx="7020877" cy="384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xmlns="" id="{5C77D7F2-573E-4CFC-88FD-740C830B4541}"/>
              </a:ext>
            </a:extLst>
          </p:cNvPr>
          <p:cNvSpPr txBox="1"/>
          <p:nvPr/>
        </p:nvSpPr>
        <p:spPr>
          <a:xfrm>
            <a:off x="5652752" y="6637643"/>
            <a:ext cx="6696744" cy="861774"/>
          </a:xfrm>
          <a:prstGeom prst="rect">
            <a:avLst/>
          </a:prstGeom>
          <a:noFill/>
        </p:spPr>
        <p:txBody>
          <a:bodyPr wrap="square" rtlCol="0">
            <a:spAutoFit/>
          </a:bodyPr>
          <a:lstStyle/>
          <a:p>
            <a:pPr algn="ctr"/>
            <a:r>
              <a:rPr lang="en-GB" dirty="0"/>
              <a:t>GEF Budget: US$ 705,658 (13%)</a:t>
            </a:r>
          </a:p>
          <a:p>
            <a:pPr algn="ctr"/>
            <a:r>
              <a:rPr lang="en-GB" dirty="0"/>
              <a:t>Co-financing: US$ 4,071,556 (11%)</a:t>
            </a:r>
          </a:p>
        </p:txBody>
      </p:sp>
    </p:spTree>
    <p:extLst>
      <p:ext uri="{BB962C8B-B14F-4D97-AF65-F5344CB8AC3E}">
        <p14:creationId xmlns:p14="http://schemas.microsoft.com/office/powerpoint/2010/main" val="251157890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fontScale="90000"/>
          </a:bodyPr>
          <a:lstStyle/>
          <a:p>
            <a:pPr algn="l">
              <a:lnSpc>
                <a:spcPct val="90000"/>
              </a:lnSpc>
            </a:pPr>
            <a:r>
              <a:rPr lang="en-GB" sz="3400" b="1" dirty="0">
                <a:solidFill>
                  <a:srgbClr val="FFFFFF"/>
                </a:solidFill>
              </a:rPr>
              <a:t>Output 1.1 </a:t>
            </a:r>
            <a:br>
              <a:rPr lang="en-GB" sz="3400" b="1" dirty="0">
                <a:solidFill>
                  <a:srgbClr val="FFFFFF"/>
                </a:solidFill>
              </a:rPr>
            </a:br>
            <a:r>
              <a:rPr lang="en-GB" sz="3400" dirty="0">
                <a:solidFill>
                  <a:srgbClr val="FFFFFF"/>
                </a:solidFill>
              </a:rPr>
              <a:t>National Action Programme (NAP) for combating land degradation to set priorities, procedures and standards for achieving Land Degradation Neutrality (LDN) across the States, with principles and targets mainstreamed into national and state policies, programmes and budgets</a:t>
            </a: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Preparation and approval of FSM’s first National Action Programme (NAP) for combating land degradation (through PCCC&amp;</a:t>
            </a:r>
            <a:r>
              <a:rPr lang="en-GB" sz="3200"/>
              <a:t>SD) with </a:t>
            </a:r>
            <a:r>
              <a:rPr lang="en-GB" sz="3200" dirty="0"/>
              <a:t>strategies, indicators and targets for achieving LDN to deliver improved ecosystem services </a:t>
            </a:r>
          </a:p>
          <a:p>
            <a:pPr>
              <a:lnSpc>
                <a:spcPct val="90000"/>
              </a:lnSpc>
            </a:pPr>
            <a:r>
              <a:rPr lang="en-GB" sz="3200" dirty="0"/>
              <a:t>Prioritized action plan for each State for achieving LDN by 2030 </a:t>
            </a:r>
          </a:p>
          <a:p>
            <a:pPr>
              <a:lnSpc>
                <a:spcPct val="90000"/>
              </a:lnSpc>
            </a:pPr>
            <a:r>
              <a:rPr lang="en-GB" sz="3200" dirty="0"/>
              <a:t>Identification of potential LDN funding frameworks for LDN transformative projects and programmes</a:t>
            </a:r>
          </a:p>
          <a:p>
            <a:pPr>
              <a:lnSpc>
                <a:spcPct val="90000"/>
              </a:lnSpc>
            </a:pPr>
            <a:r>
              <a:rPr lang="en-GB" sz="3200" dirty="0"/>
              <a:t>Mainstreaming the SLM/LDN approaches and targets into overarching national and state development policies, programmes, budgets and other commitments (</a:t>
            </a:r>
            <a:r>
              <a:rPr lang="en-GB" sz="3200" dirty="0" err="1"/>
              <a:t>eg</a:t>
            </a:r>
            <a:r>
              <a:rPr lang="en-GB" sz="3200" dirty="0"/>
              <a:t> NBSAP, JSAPs, sectoral policies etc)</a:t>
            </a:r>
          </a:p>
          <a:p>
            <a:pPr>
              <a:lnSpc>
                <a:spcPct val="90000"/>
              </a:lnSpc>
            </a:pPr>
            <a:endParaRPr lang="en-GB" sz="3200" dirty="0"/>
          </a:p>
        </p:txBody>
      </p:sp>
    </p:spTree>
    <p:extLst>
      <p:ext uri="{BB962C8B-B14F-4D97-AF65-F5344CB8AC3E}">
        <p14:creationId xmlns:p14="http://schemas.microsoft.com/office/powerpoint/2010/main" val="41082391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1.2</a:t>
            </a:r>
            <a:br>
              <a:rPr lang="en-GB" sz="3400" b="1" dirty="0">
                <a:solidFill>
                  <a:srgbClr val="FFFFFF"/>
                </a:solidFill>
              </a:rPr>
            </a:br>
            <a:r>
              <a:rPr lang="en-GB" sz="3400" dirty="0">
                <a:solidFill>
                  <a:srgbClr val="FFFFFF"/>
                </a:solidFill>
              </a:rPr>
              <a:t>Support the updating, strengthening or development of state level laws, regulations, ordinances and standards for combatting land degradation, and strengthen enforcement mechanisms</a:t>
            </a: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Review of existing national, state and municipal laws, regulations, ordinances and standards for combatting land degradation  including enforcement mechanisms (PPG+)</a:t>
            </a:r>
          </a:p>
          <a:p>
            <a:pPr>
              <a:lnSpc>
                <a:spcPct val="90000"/>
              </a:lnSpc>
            </a:pPr>
            <a:r>
              <a:rPr lang="en-GB" sz="3200" dirty="0"/>
              <a:t>Gap-filling and sharing best practice materials to address regulatory priorities/gaps for land degradation in each state (and nationally) - see priorities in PIF</a:t>
            </a:r>
          </a:p>
          <a:p>
            <a:pPr>
              <a:lnSpc>
                <a:spcPct val="90000"/>
              </a:lnSpc>
            </a:pPr>
            <a:r>
              <a:rPr lang="en-GB" sz="3200" dirty="0"/>
              <a:t>Strengthening enforcement including by: </a:t>
            </a:r>
          </a:p>
          <a:p>
            <a:pPr lvl="1">
              <a:lnSpc>
                <a:spcPct val="90000"/>
              </a:lnSpc>
            </a:pPr>
            <a:r>
              <a:rPr lang="en-GB" sz="2600" dirty="0"/>
              <a:t>a) clarifying roles and responsibilities of relevant agencies</a:t>
            </a:r>
          </a:p>
          <a:p>
            <a:pPr lvl="1">
              <a:lnSpc>
                <a:spcPct val="90000"/>
              </a:lnSpc>
            </a:pPr>
            <a:r>
              <a:rPr lang="en-GB" sz="2600" dirty="0"/>
              <a:t>b) promoting establishment of a joint enforcement agreement between National, State and local governments (including EPAs)</a:t>
            </a:r>
          </a:p>
          <a:p>
            <a:pPr lvl="1">
              <a:lnSpc>
                <a:spcPct val="90000"/>
              </a:lnSpc>
            </a:pPr>
            <a:r>
              <a:rPr lang="en-GB" sz="2600" dirty="0"/>
              <a:t>c) establishing a harmonized approach to on-line state-level reporting </a:t>
            </a:r>
          </a:p>
          <a:p>
            <a:pPr lvl="1">
              <a:lnSpc>
                <a:spcPct val="90000"/>
              </a:lnSpc>
            </a:pPr>
            <a:r>
              <a:rPr lang="en-GB" sz="2600" dirty="0"/>
              <a:t>d) considering options for establishment of Environmental Courts</a:t>
            </a:r>
          </a:p>
          <a:p>
            <a:pPr lvl="1">
              <a:lnSpc>
                <a:spcPct val="90000"/>
              </a:lnSpc>
            </a:pPr>
            <a:r>
              <a:rPr lang="en-GB" sz="2600" dirty="0"/>
              <a:t>e) reviewing penalties </a:t>
            </a:r>
          </a:p>
          <a:p>
            <a:pPr lvl="1">
              <a:lnSpc>
                <a:spcPct val="90000"/>
              </a:lnSpc>
            </a:pPr>
            <a:r>
              <a:rPr lang="en-GB" sz="2600" dirty="0"/>
              <a:t>f) raising public awareness</a:t>
            </a:r>
          </a:p>
          <a:p>
            <a:pPr lvl="1">
              <a:lnSpc>
                <a:spcPct val="90000"/>
              </a:lnSpc>
            </a:pPr>
            <a:r>
              <a:rPr lang="en-GB" sz="2600" dirty="0"/>
              <a:t>g) exploring other mechanisms (</a:t>
            </a:r>
            <a:r>
              <a:rPr lang="en-GB" sz="2600" dirty="0" err="1"/>
              <a:t>eg</a:t>
            </a:r>
            <a:r>
              <a:rPr lang="en-GB" sz="2600" dirty="0"/>
              <a:t> offsets) to mitigate the impacts of land degradation</a:t>
            </a:r>
          </a:p>
          <a:p>
            <a:pPr>
              <a:lnSpc>
                <a:spcPct val="90000"/>
              </a:lnSpc>
            </a:pPr>
            <a:endParaRPr lang="en-GB" sz="3200" dirty="0"/>
          </a:p>
        </p:txBody>
      </p:sp>
    </p:spTree>
    <p:extLst>
      <p:ext uri="{BB962C8B-B14F-4D97-AF65-F5344CB8AC3E}">
        <p14:creationId xmlns:p14="http://schemas.microsoft.com/office/powerpoint/2010/main" val="3377390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1.3</a:t>
            </a:r>
            <a:br>
              <a:rPr lang="en-GB" sz="3400" b="1" dirty="0">
                <a:solidFill>
                  <a:srgbClr val="FFFFFF"/>
                </a:solidFill>
              </a:rPr>
            </a:br>
            <a:r>
              <a:rPr lang="en-GB" sz="3400" dirty="0">
                <a:solidFill>
                  <a:srgbClr val="FFFFFF"/>
                </a:solidFill>
              </a:rPr>
              <a:t>Strengthened state-level land use and spatial plans to avoid, reduce and reverse land degradation through effective prioritization of activities and zoning to achieve LDN</a:t>
            </a: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Further development and strengthening of existing land use plans and other spatial plans to address land degradation using evidence-based strategic land-use planning and zoning to help achieve LDN targets</a:t>
            </a:r>
          </a:p>
          <a:p>
            <a:pPr lvl="1">
              <a:lnSpc>
                <a:spcPct val="90000"/>
              </a:lnSpc>
            </a:pPr>
            <a:r>
              <a:rPr lang="en-GB" sz="2600" dirty="0" err="1"/>
              <a:t>eg</a:t>
            </a:r>
            <a:r>
              <a:rPr lang="en-GB" sz="2600" dirty="0"/>
              <a:t> mangrove and wetland management plans, forest and watershed plans, coastal zone plans, spatial plans for disaster risk management and climate change, rural development plans, community plans etc</a:t>
            </a:r>
          </a:p>
          <a:p>
            <a:pPr>
              <a:lnSpc>
                <a:spcPct val="90000"/>
              </a:lnSpc>
            </a:pPr>
            <a:r>
              <a:rPr lang="en-GB" sz="3200" dirty="0"/>
              <a:t>Strengthening implementation of existing state-level land use plans, including those supported under GEF-5</a:t>
            </a:r>
          </a:p>
          <a:p>
            <a:pPr lvl="1">
              <a:lnSpc>
                <a:spcPct val="90000"/>
              </a:lnSpc>
            </a:pPr>
            <a:r>
              <a:rPr lang="en-GB" sz="2600" dirty="0" err="1"/>
              <a:t>eg.</a:t>
            </a:r>
            <a:r>
              <a:rPr lang="en-GB" sz="2600" dirty="0"/>
              <a:t> Pohnpei Integrated Environmental Management Plan, the Kosrae Land Use Plan, the Chuuk and Yap Forest Stewardship Plans etc</a:t>
            </a:r>
          </a:p>
          <a:p>
            <a:pPr>
              <a:lnSpc>
                <a:spcPct val="90000"/>
              </a:lnSpc>
            </a:pPr>
            <a:endParaRPr lang="en-GB" sz="3200" dirty="0"/>
          </a:p>
        </p:txBody>
      </p:sp>
    </p:spTree>
    <p:extLst>
      <p:ext uri="{BB962C8B-B14F-4D97-AF65-F5344CB8AC3E}">
        <p14:creationId xmlns:p14="http://schemas.microsoft.com/office/powerpoint/2010/main" val="80164970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fontScale="90000"/>
          </a:bodyPr>
          <a:lstStyle/>
          <a:p>
            <a:pPr algn="l">
              <a:lnSpc>
                <a:spcPct val="90000"/>
              </a:lnSpc>
            </a:pPr>
            <a:r>
              <a:rPr lang="en-GB" sz="3400" b="1" dirty="0">
                <a:solidFill>
                  <a:srgbClr val="FFFFFF"/>
                </a:solidFill>
              </a:rPr>
              <a:t>Output 1.4</a:t>
            </a:r>
            <a:br>
              <a:rPr lang="en-GB" sz="3400" b="1" dirty="0">
                <a:solidFill>
                  <a:srgbClr val="FFFFFF"/>
                </a:solidFill>
              </a:rPr>
            </a:br>
            <a:r>
              <a:rPr lang="en-GB" sz="3400" dirty="0">
                <a:solidFill>
                  <a:srgbClr val="FFFFFF"/>
                </a:solidFill>
              </a:rPr>
              <a:t>Improved institutional coordination, building on existing mechanisms for sustainable land management to address land degradation including private sector engagement and public-private partnerships, building on the cross-sectoral working groups for integrated landscape management established/strengthened by the GEF-5 project</a:t>
            </a: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Enhance coordination on land degradation between sectors through supporting the President’s Council on Climate Change and Sustainable Development to ensure policy coherence through a cross-sectoral national/state LDN/SLM working group to oversee NAP development, LDN target setting and identification of strategic LDN interventions</a:t>
            </a:r>
          </a:p>
          <a:p>
            <a:pPr>
              <a:lnSpc>
                <a:spcPct val="90000"/>
              </a:lnSpc>
            </a:pPr>
            <a:r>
              <a:rPr lang="en-GB" sz="3200" dirty="0"/>
              <a:t>Support consensus-building on policy actions and investments for achieving LDN, and strengthen institutional mechanisms for enforcement and reporting</a:t>
            </a:r>
          </a:p>
          <a:p>
            <a:pPr>
              <a:lnSpc>
                <a:spcPct val="90000"/>
              </a:lnSpc>
            </a:pPr>
            <a:r>
              <a:rPr lang="en-GB" sz="3200" dirty="0"/>
              <a:t>Support/strengthen the existing cross-sectoral state working groups that have responsibility for improved landscape management and support implementation of the state-level action plan for achieving LDN (Output 1.1)</a:t>
            </a:r>
          </a:p>
        </p:txBody>
      </p:sp>
    </p:spTree>
    <p:extLst>
      <p:ext uri="{BB962C8B-B14F-4D97-AF65-F5344CB8AC3E}">
        <p14:creationId xmlns:p14="http://schemas.microsoft.com/office/powerpoint/2010/main" val="161930075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4" name="Group 18">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1026378" cy="9601200"/>
            <a:chOff x="7467600" y="0"/>
            <a:chExt cx="4724400" cy="6858000"/>
          </a:xfrm>
        </p:grpSpPr>
        <p:sp>
          <p:nvSpPr>
            <p:cNvPr id="20" name="Rectangle 19">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20">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 name="Freeform: Shape 22">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0881823" cy="96012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75084" y="1386840"/>
            <a:ext cx="16652081" cy="6827519"/>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xmlns="" id="{802F2C21-8B61-4689-8EDB-245DBA3D9728}"/>
              </a:ext>
            </a:extLst>
          </p:cNvPr>
          <p:cNvSpPr>
            <a:spLocks noGrp="1"/>
          </p:cNvSpPr>
          <p:nvPr>
            <p:ph type="title"/>
          </p:nvPr>
        </p:nvSpPr>
        <p:spPr>
          <a:xfrm>
            <a:off x="1687710" y="2346960"/>
            <a:ext cx="5625704" cy="4907280"/>
          </a:xfrm>
        </p:spPr>
        <p:txBody>
          <a:bodyPr anchor="t">
            <a:normAutofit/>
          </a:bodyPr>
          <a:lstStyle/>
          <a:p>
            <a:r>
              <a:rPr lang="en-GB" sz="5700" dirty="0"/>
              <a:t>Component 1 : Indicators and targets</a:t>
            </a:r>
          </a:p>
        </p:txBody>
      </p:sp>
      <p:sp>
        <p:nvSpPr>
          <p:cNvPr id="37" name="Content Placeholder 2">
            <a:extLst>
              <a:ext uri="{FF2B5EF4-FFF2-40B4-BE49-F238E27FC236}">
                <a16:creationId xmlns:a16="http://schemas.microsoft.com/office/drawing/2014/main" xmlns="" id="{06F40CB3-046F-45F6-BB6B-6B955ECB3490}"/>
              </a:ext>
            </a:extLst>
          </p:cNvPr>
          <p:cNvSpPr>
            <a:spLocks noGrp="1"/>
          </p:cNvSpPr>
          <p:nvPr>
            <p:ph idx="1"/>
          </p:nvPr>
        </p:nvSpPr>
        <p:spPr>
          <a:xfrm>
            <a:off x="7619506" y="1992288"/>
            <a:ext cx="8838995" cy="5405968"/>
          </a:xfrm>
        </p:spPr>
        <p:txBody>
          <a:bodyPr>
            <a:normAutofit fontScale="92500" lnSpcReduction="10000"/>
          </a:bodyPr>
          <a:lstStyle/>
          <a:p>
            <a:pPr>
              <a:lnSpc>
                <a:spcPct val="90000"/>
              </a:lnSpc>
            </a:pPr>
            <a:r>
              <a:rPr lang="en-US" sz="2800" dirty="0">
                <a:solidFill>
                  <a:schemeClr val="tx1">
                    <a:alpha val="55000"/>
                  </a:schemeClr>
                </a:solidFill>
                <a:effectLst/>
                <a:ea typeface="Times New Roman" panose="02020603050405020304" pitchFamily="18" charset="0"/>
              </a:rPr>
              <a:t>National Action Programme for combating land degradation, including SLM/LDN targets, agreed and under implementation, supported by implementation plan for each state and updated national and state-level policies</a:t>
            </a:r>
            <a:endParaRPr lang="en-GB" sz="2800" dirty="0">
              <a:solidFill>
                <a:schemeClr val="tx1">
                  <a:alpha val="55000"/>
                </a:schemeClr>
              </a:solidFill>
              <a:effectLst/>
              <a:ea typeface="Times New Roman" panose="02020603050405020304" pitchFamily="18" charset="0"/>
            </a:endParaRPr>
          </a:p>
          <a:p>
            <a:pPr marL="0" indent="0">
              <a:lnSpc>
                <a:spcPct val="90000"/>
              </a:lnSpc>
              <a:buNone/>
            </a:pPr>
            <a:endParaRPr lang="en-GB" sz="2800" dirty="0">
              <a:solidFill>
                <a:schemeClr val="tx1">
                  <a:alpha val="55000"/>
                </a:schemeClr>
              </a:solidFill>
              <a:effectLst/>
              <a:ea typeface="Times New Roman" panose="02020603050405020304" pitchFamily="18" charset="0"/>
            </a:endParaRPr>
          </a:p>
          <a:p>
            <a:pPr>
              <a:lnSpc>
                <a:spcPct val="90000"/>
              </a:lnSpc>
            </a:pPr>
            <a:r>
              <a:rPr lang="en-US" sz="2800" dirty="0">
                <a:solidFill>
                  <a:schemeClr val="tx1">
                    <a:alpha val="55000"/>
                  </a:schemeClr>
                </a:solidFill>
                <a:effectLst/>
                <a:ea typeface="Times New Roman" panose="02020603050405020304" pitchFamily="18" charset="0"/>
              </a:rPr>
              <a:t>Strengthened regulations and enforcement for achieving LDN</a:t>
            </a:r>
            <a:endParaRPr lang="en-GB" sz="2800" dirty="0">
              <a:solidFill>
                <a:schemeClr val="tx1">
                  <a:alpha val="55000"/>
                </a:schemeClr>
              </a:solidFill>
              <a:effectLst/>
              <a:ea typeface="Times New Roman" panose="02020603050405020304" pitchFamily="18" charset="0"/>
            </a:endParaRPr>
          </a:p>
          <a:p>
            <a:pPr marL="0" indent="0">
              <a:lnSpc>
                <a:spcPct val="90000"/>
              </a:lnSpc>
              <a:buNone/>
            </a:pPr>
            <a:endParaRPr lang="en-GB" sz="2800" dirty="0">
              <a:solidFill>
                <a:schemeClr val="tx1">
                  <a:alpha val="55000"/>
                </a:schemeClr>
              </a:solidFill>
              <a:effectLst/>
              <a:ea typeface="Times New Roman" panose="02020603050405020304" pitchFamily="18" charset="0"/>
            </a:endParaRPr>
          </a:p>
          <a:p>
            <a:pPr>
              <a:lnSpc>
                <a:spcPct val="90000"/>
              </a:lnSpc>
            </a:pPr>
            <a:r>
              <a:rPr lang="en-US" sz="2800" dirty="0">
                <a:solidFill>
                  <a:schemeClr val="tx1">
                    <a:alpha val="55000"/>
                  </a:schemeClr>
                </a:solidFill>
                <a:effectLst/>
                <a:ea typeface="Times New Roman" panose="02020603050405020304" pitchFamily="18" charset="0"/>
              </a:rPr>
              <a:t>Land use and natural resource management plans updated to include LDN targets and implementation measures</a:t>
            </a:r>
          </a:p>
          <a:p>
            <a:pPr>
              <a:lnSpc>
                <a:spcPct val="90000"/>
              </a:lnSpc>
            </a:pPr>
            <a:endParaRPr lang="en-GB" sz="2800" dirty="0">
              <a:solidFill>
                <a:schemeClr val="tx1">
                  <a:alpha val="55000"/>
                </a:schemeClr>
              </a:solidFill>
              <a:effectLst/>
              <a:ea typeface="Times New Roman" panose="02020603050405020304" pitchFamily="18" charset="0"/>
            </a:endParaRPr>
          </a:p>
          <a:p>
            <a:pPr>
              <a:lnSpc>
                <a:spcPct val="90000"/>
              </a:lnSpc>
            </a:pPr>
            <a:r>
              <a:rPr lang="en-US" sz="2800" dirty="0">
                <a:solidFill>
                  <a:schemeClr val="tx1">
                    <a:alpha val="55000"/>
                  </a:schemeClr>
                </a:solidFill>
                <a:effectLst/>
                <a:ea typeface="Times New Roman" panose="02020603050405020304" pitchFamily="18" charset="0"/>
              </a:rPr>
              <a:t>Strengthened intersectoral and vertical coordination platforms and mechanisms for mainstreaming SLM and combating land degradation, including greater participation of women</a:t>
            </a:r>
            <a:endParaRPr lang="en-GB" sz="2800" dirty="0">
              <a:solidFill>
                <a:schemeClr val="tx1">
                  <a:alpha val="55000"/>
                </a:schemeClr>
              </a:solidFill>
              <a:effectLst/>
              <a:ea typeface="Times New Roman" panose="02020603050405020304" pitchFamily="18" charset="0"/>
            </a:endParaRPr>
          </a:p>
          <a:p>
            <a:pPr>
              <a:lnSpc>
                <a:spcPct val="90000"/>
              </a:lnSpc>
            </a:pPr>
            <a:endParaRPr lang="en-GB" sz="2400" dirty="0">
              <a:solidFill>
                <a:schemeClr val="tx1">
                  <a:alpha val="55000"/>
                </a:schemeClr>
              </a:solidFill>
            </a:endParaRPr>
          </a:p>
        </p:txBody>
      </p:sp>
    </p:spTree>
    <p:extLst>
      <p:ext uri="{BB962C8B-B14F-4D97-AF65-F5344CB8AC3E}">
        <p14:creationId xmlns:p14="http://schemas.microsoft.com/office/powerpoint/2010/main" val="13149977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xmlns="" id="{ACA1CABE-A14F-4A2E-B4F1-DF233236BB7C}"/>
              </a:ext>
            </a:extLst>
          </p:cNvPr>
          <p:cNvSpPr txBox="1"/>
          <p:nvPr/>
        </p:nvSpPr>
        <p:spPr>
          <a:xfrm>
            <a:off x="1296269" y="2754172"/>
            <a:ext cx="3881736" cy="3566160"/>
          </a:xfrm>
          <a:prstGeom prst="rect">
            <a:avLst/>
          </a:prstGeom>
          <a:noFill/>
        </p:spPr>
        <p:txBody>
          <a:bodyPr vert="horz" lIns="91440" tIns="45720" rIns="91440" bIns="45720" rtlCol="0" anchor="ctr">
            <a:normAutofit/>
          </a:bodyPr>
          <a:lstStyle/>
          <a:p>
            <a:pPr algn="ctr" defTabSz="914400">
              <a:lnSpc>
                <a:spcPct val="90000"/>
              </a:lnSpc>
              <a:spcBef>
                <a:spcPct val="0"/>
              </a:spcBef>
              <a:spcAft>
                <a:spcPts val="600"/>
              </a:spcAft>
            </a:pPr>
            <a:r>
              <a:rPr lang="en-US" sz="5100" b="1" kern="1200">
                <a:solidFill>
                  <a:srgbClr val="FFFFFF"/>
                </a:solidFill>
                <a:latin typeface="+mj-lt"/>
                <a:ea typeface="+mj-ea"/>
                <a:cs typeface="+mj-cs"/>
              </a:rPr>
              <a:t>AGENDA</a:t>
            </a:r>
          </a:p>
        </p:txBody>
      </p:sp>
      <p:graphicFrame>
        <p:nvGraphicFramePr>
          <p:cNvPr id="6" name="Table 5">
            <a:extLst>
              <a:ext uri="{FF2B5EF4-FFF2-40B4-BE49-F238E27FC236}">
                <a16:creationId xmlns:a16="http://schemas.microsoft.com/office/drawing/2014/main" xmlns="" id="{F1DCF409-6339-4845-8583-8E6C7EDBD443}"/>
              </a:ext>
            </a:extLst>
          </p:cNvPr>
          <p:cNvGraphicFramePr>
            <a:graphicFrameLocks noGrp="1"/>
          </p:cNvGraphicFramePr>
          <p:nvPr>
            <p:extLst>
              <p:ext uri="{D42A27DB-BD31-4B8C-83A1-F6EECF244321}">
                <p14:modId xmlns:p14="http://schemas.microsoft.com/office/powerpoint/2010/main" val="4271171861"/>
              </p:ext>
            </p:extLst>
          </p:nvPr>
        </p:nvGraphicFramePr>
        <p:xfrm>
          <a:off x="6457497" y="408112"/>
          <a:ext cx="11439681" cy="8500088"/>
        </p:xfrm>
        <a:graphic>
          <a:graphicData uri="http://schemas.openxmlformats.org/drawingml/2006/table">
            <a:tbl>
              <a:tblPr firstRow="1" firstCol="1" bandRow="1"/>
              <a:tblGrid>
                <a:gridCol w="1534607">
                  <a:extLst>
                    <a:ext uri="{9D8B030D-6E8A-4147-A177-3AD203B41FA5}">
                      <a16:colId xmlns:a16="http://schemas.microsoft.com/office/drawing/2014/main" xmlns="" val="3473867621"/>
                    </a:ext>
                  </a:extLst>
                </a:gridCol>
                <a:gridCol w="6128753">
                  <a:extLst>
                    <a:ext uri="{9D8B030D-6E8A-4147-A177-3AD203B41FA5}">
                      <a16:colId xmlns:a16="http://schemas.microsoft.com/office/drawing/2014/main" xmlns="" val="3608406235"/>
                    </a:ext>
                  </a:extLst>
                </a:gridCol>
                <a:gridCol w="3776321">
                  <a:extLst>
                    <a:ext uri="{9D8B030D-6E8A-4147-A177-3AD203B41FA5}">
                      <a16:colId xmlns:a16="http://schemas.microsoft.com/office/drawing/2014/main" xmlns="" val="800455161"/>
                    </a:ext>
                  </a:extLst>
                </a:gridCol>
              </a:tblGrid>
              <a:tr h="793542">
                <a:tc>
                  <a:txBody>
                    <a:bodyPr/>
                    <a:lstStyle/>
                    <a:p>
                      <a:pPr>
                        <a:lnSpc>
                          <a:spcPct val="115000"/>
                        </a:lnSpc>
                        <a:spcAft>
                          <a:spcPts val="1000"/>
                        </a:spcAft>
                        <a:tabLst>
                          <a:tab pos="2158365" algn="l"/>
                        </a:tabLst>
                      </a:pPr>
                      <a:r>
                        <a:rPr lang="en-AU" sz="2400" b="1">
                          <a:effectLst/>
                          <a:latin typeface="Calibri" panose="020F0502020204030204" pitchFamily="34" charset="0"/>
                          <a:ea typeface="Calibri" panose="020F0502020204030204" pitchFamily="34" charset="0"/>
                          <a:cs typeface="Times New Roman" panose="02020603050405020304" pitchFamily="18" charset="0"/>
                        </a:rPr>
                        <a:t>Time </a:t>
                      </a:r>
                      <a:r>
                        <a:rPr lang="en-AU" sz="2400" b="1">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(Pohnpei)</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nSpc>
                          <a:spcPct val="115000"/>
                        </a:lnSpc>
                        <a:spcAft>
                          <a:spcPts val="1000"/>
                        </a:spcAft>
                        <a:tabLst>
                          <a:tab pos="2158365" algn="l"/>
                        </a:tabLst>
                      </a:pPr>
                      <a:r>
                        <a:rPr lang="en-AU" sz="24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Subject / Presentation</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tc>
                  <a:txBody>
                    <a:bodyPr/>
                    <a:lstStyle/>
                    <a:p>
                      <a:pPr>
                        <a:lnSpc>
                          <a:spcPct val="115000"/>
                        </a:lnSpc>
                        <a:spcAft>
                          <a:spcPts val="1000"/>
                        </a:spcAft>
                        <a:tabLst>
                          <a:tab pos="2158365" algn="l"/>
                        </a:tabLst>
                      </a:pPr>
                      <a:r>
                        <a:rPr lang="en-AU" sz="2400" b="1"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Lead</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5E0B3"/>
                    </a:solidFill>
                  </a:tcPr>
                </a:tc>
                <a:extLst>
                  <a:ext uri="{0D108BD9-81ED-4DB2-BD59-A6C34878D82A}">
                    <a16:rowId xmlns:a16="http://schemas.microsoft.com/office/drawing/2014/main" xmlns="" val="126583681"/>
                  </a:ext>
                </a:extLst>
              </a:tr>
              <a:tr h="1641483">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10:00-10:10</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Welcome remarks and Objectives:</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mj-lt"/>
                        <a:buAutoNum type="arabicPeriod"/>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Presentation of the draft PIF, Outputs, activities, targets, demonstration landscapes, management arrangements etc</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buFont typeface="+mj-lt"/>
                        <a:buAutoNum type="arabicPeriod"/>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Comments on the draft PIF</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p>
                      <a:pPr marL="342900" lvl="0" indent="-342900">
                        <a:lnSpc>
                          <a:spcPct val="115000"/>
                        </a:lnSpc>
                        <a:spcAft>
                          <a:spcPts val="1000"/>
                        </a:spcAft>
                        <a:buFont typeface="+mj-lt"/>
                        <a:buAutoNum type="arabicPeriod"/>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Conclusions</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DECEM (Chair, Cindy)</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75567986"/>
                  </a:ext>
                </a:extLst>
              </a:tr>
              <a:tr h="338594">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10:10-10:15</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Welcome remarks </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UNDP Regional Office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63409837"/>
                  </a:ext>
                </a:extLst>
              </a:tr>
              <a:tr h="661295">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10:15-10:25</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GEF-7 Project development: progress, key considerations and next steps</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UNDP Regional Technical Advisor (Penny)</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30124377"/>
                  </a:ext>
                </a:extLst>
              </a:tr>
              <a:tr h="1242089">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10:25-10:45</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Introduction to the draft PIF (Objective, scope structure, financing and GEF Core indicators)</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 Discussion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International GEF Project Design expert (Mike)</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All</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23543841"/>
                  </a:ext>
                </a:extLst>
              </a:tr>
              <a:tr h="1728192">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10:45-12:00</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Components of the draft PIF (Outputs, Activities and Targets)</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Discussion by Component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Mike and Project Development Specialist – National Consultant (Deacon </a:t>
                      </a:r>
                      <a:r>
                        <a:rPr lang="en-AU" sz="2000" dirty="0" err="1">
                          <a:effectLst/>
                          <a:latin typeface="Calibri" panose="020F0502020204030204" pitchFamily="34" charset="0"/>
                          <a:ea typeface="Calibri" panose="020F0502020204030204" pitchFamily="34" charset="0"/>
                          <a:cs typeface="Times New Roman" panose="02020603050405020304" pitchFamily="18" charset="0"/>
                        </a:rPr>
                        <a:t>Adelino</a:t>
                      </a:r>
                      <a:r>
                        <a:rPr lang="en-AU" sz="2000" dirty="0">
                          <a:effectLst/>
                          <a:latin typeface="Calibri" panose="020F0502020204030204" pitchFamily="34" charset="0"/>
                          <a:ea typeface="Calibri" panose="020F0502020204030204" pitchFamily="34" charset="0"/>
                          <a:cs typeface="Times New Roman" panose="02020603050405020304" pitchFamily="18" charset="0"/>
                        </a:rPr>
                        <a:t>)</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All</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51496870"/>
                  </a:ext>
                </a:extLst>
              </a:tr>
              <a:tr h="787816">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12:00– 12:30</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GB" sz="2000">
                          <a:effectLst/>
                          <a:latin typeface="Calibri" panose="020F0502020204030204" pitchFamily="34" charset="0"/>
                          <a:ea typeface="Calibri" panose="020F0502020204030204" pitchFamily="34" charset="0"/>
                          <a:cs typeface="Times New Roman" panose="02020603050405020304" pitchFamily="18" charset="0"/>
                        </a:rPr>
                        <a:t>Project management arrangements and Coordination</a:t>
                      </a:r>
                    </a:p>
                    <a:p>
                      <a:pPr>
                        <a:lnSpc>
                          <a:spcPct val="115000"/>
                        </a:lnSpc>
                        <a:spcAft>
                          <a:spcPts val="1000"/>
                        </a:spcAft>
                        <a:tabLst>
                          <a:tab pos="2158365" algn="l"/>
                        </a:tabLst>
                      </a:pPr>
                      <a:r>
                        <a:rPr lang="en-GB" sz="2000">
                          <a:effectLst/>
                          <a:latin typeface="Calibri" panose="020F0502020204030204" pitchFamily="34" charset="0"/>
                          <a:ea typeface="Calibri" panose="020F0502020204030204" pitchFamily="34" charset="0"/>
                          <a:cs typeface="Times New Roman" panose="02020603050405020304" pitchFamily="18" charset="0"/>
                        </a:rPr>
                        <a:t>Discussion</a:t>
                      </a: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Mike</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All</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19875404"/>
                  </a:ext>
                </a:extLst>
              </a:tr>
              <a:tr h="338594">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12:30–13:00</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Concluding discussion and next steps</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All </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04043175"/>
                  </a:ext>
                </a:extLst>
              </a:tr>
              <a:tr h="338594">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 </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a:effectLst/>
                          <a:latin typeface="Calibri" panose="020F0502020204030204" pitchFamily="34" charset="0"/>
                          <a:ea typeface="Calibri" panose="020F0502020204030204" pitchFamily="34" charset="0"/>
                          <a:cs typeface="Times New Roman" panose="02020603050405020304" pitchFamily="18" charset="0"/>
                        </a:rPr>
                        <a:t>Closing remarks</a:t>
                      </a:r>
                      <a:endParaRPr lang="en-GB" sz="200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1000"/>
                        </a:spcAft>
                        <a:tabLst>
                          <a:tab pos="2158365" algn="l"/>
                        </a:tabLst>
                      </a:pPr>
                      <a:r>
                        <a:rPr lang="en-AU" sz="2000" dirty="0">
                          <a:effectLst/>
                          <a:latin typeface="Calibri" panose="020F0502020204030204" pitchFamily="34" charset="0"/>
                          <a:ea typeface="Calibri" panose="020F0502020204030204" pitchFamily="34" charset="0"/>
                          <a:cs typeface="Times New Roman" panose="02020603050405020304" pitchFamily="18" charset="0"/>
                        </a:rPr>
                        <a:t>Cindy</a:t>
                      </a:r>
                      <a:endParaRPr lang="en-GB"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57003" marR="5700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36812347"/>
                  </a:ext>
                </a:extLst>
              </a:tr>
            </a:tbl>
          </a:graphicData>
        </a:graphic>
      </p:graphicFrame>
    </p:spTree>
    <p:extLst>
      <p:ext uri="{BB962C8B-B14F-4D97-AF65-F5344CB8AC3E}">
        <p14:creationId xmlns:p14="http://schemas.microsoft.com/office/powerpoint/2010/main" val="182479262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5ED2791B-71CC-4938-8D92-DA634EB9ACF7}"/>
              </a:ext>
            </a:extLst>
          </p:cNvPr>
          <p:cNvSpPr>
            <a:spLocks noGrp="1"/>
          </p:cNvSpPr>
          <p:nvPr>
            <p:ph type="title"/>
          </p:nvPr>
        </p:nvSpPr>
        <p:spPr>
          <a:xfrm>
            <a:off x="1518939" y="2754172"/>
            <a:ext cx="3881736" cy="3566160"/>
          </a:xfrm>
          <a:noFill/>
        </p:spPr>
        <p:txBody>
          <a:bodyPr vert="horz" lIns="91440" tIns="45720" rIns="91440" bIns="45720" rtlCol="0" anchor="ctr">
            <a:normAutofit/>
          </a:bodyPr>
          <a:lstStyle/>
          <a:p>
            <a:pPr defTabSz="914400">
              <a:lnSpc>
                <a:spcPct val="90000"/>
              </a:lnSpc>
            </a:pPr>
            <a:r>
              <a:rPr lang="en-US" sz="5100" kern="1200" dirty="0">
                <a:solidFill>
                  <a:srgbClr val="FFFFFF"/>
                </a:solidFill>
                <a:latin typeface="+mj-lt"/>
                <a:ea typeface="+mj-ea"/>
                <a:cs typeface="+mj-cs"/>
              </a:rPr>
              <a:t>Discussion – Component 1</a:t>
            </a:r>
          </a:p>
        </p:txBody>
      </p:sp>
      <p:pic>
        <p:nvPicPr>
          <p:cNvPr id="1026" name="Picture 2" descr="Spark Effective Discussions with Canvas Discussion Boards | Courses at  UChicago">
            <a:extLst>
              <a:ext uri="{FF2B5EF4-FFF2-40B4-BE49-F238E27FC236}">
                <a16:creationId xmlns:a16="http://schemas.microsoft.com/office/drawing/2014/main" xmlns="" id="{4609FE06-45C2-4D3F-940D-04E62911985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a:off x="10369277" y="279463"/>
            <a:ext cx="3971758" cy="2482349"/>
          </a:xfrm>
          <a:prstGeom prst="rect">
            <a:avLst/>
          </a:prstGeom>
          <a:noFill/>
          <a:extLst>
            <a:ext uri="{909E8E84-426E-40DD-AFC4-6F175D3DCCD1}">
              <a14:hiddenFill xmlns:a14="http://schemas.microsoft.com/office/drawing/2010/main">
                <a:solidFill>
                  <a:srgbClr val="FFFFFF"/>
                </a:solidFill>
              </a14:hiddenFill>
            </a:ext>
          </a:extLst>
        </p:spPr>
      </p:pic>
      <p:sp>
        <p:nvSpPr>
          <p:cNvPr id="5" name="Title 3">
            <a:extLst>
              <a:ext uri="{FF2B5EF4-FFF2-40B4-BE49-F238E27FC236}">
                <a16:creationId xmlns:a16="http://schemas.microsoft.com/office/drawing/2014/main" xmlns="" id="{3C9F9B5E-F855-4690-B1D7-7EB9E1373134}"/>
              </a:ext>
            </a:extLst>
          </p:cNvPr>
          <p:cNvSpPr txBox="1">
            <a:spLocks/>
          </p:cNvSpPr>
          <p:nvPr/>
        </p:nvSpPr>
        <p:spPr>
          <a:xfrm>
            <a:off x="7848997" y="3720480"/>
            <a:ext cx="8767072" cy="3869639"/>
          </a:xfrm>
          <a:prstGeom prst="rect">
            <a:avLst/>
          </a:prstGeom>
        </p:spPr>
        <p:txBody>
          <a:bodyPr vert="horz" lIns="91440" tIns="45720" rIns="91440" bIns="45720" rtlCol="0" anchor="ctr">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marL="685800" indent="-685800" algn="l" defTabSz="914400">
              <a:lnSpc>
                <a:spcPct val="90000"/>
              </a:lnSpc>
              <a:buFont typeface="Arial" panose="020B0604020202020204" pitchFamily="34" charset="0"/>
              <a:buChar char="•"/>
            </a:pPr>
            <a:r>
              <a:rPr lang="en-US" sz="3600" dirty="0"/>
              <a:t>Does this meet your needs?</a:t>
            </a:r>
          </a:p>
          <a:p>
            <a:pPr marL="685800" indent="-685800" algn="l" defTabSz="914400">
              <a:lnSpc>
                <a:spcPct val="90000"/>
              </a:lnSpc>
              <a:buFont typeface="Arial" panose="020B0604020202020204" pitchFamily="34" charset="0"/>
              <a:buChar char="•"/>
            </a:pPr>
            <a:r>
              <a:rPr lang="en-US" sz="3600" dirty="0"/>
              <a:t>Any non-priority activities to delete?</a:t>
            </a:r>
          </a:p>
          <a:p>
            <a:pPr marL="685800" indent="-685800" algn="l" defTabSz="914400">
              <a:lnSpc>
                <a:spcPct val="90000"/>
              </a:lnSpc>
              <a:buFont typeface="Arial" panose="020B0604020202020204" pitchFamily="34" charset="0"/>
              <a:buChar char="•"/>
            </a:pPr>
            <a:r>
              <a:rPr lang="en-US" sz="3600" dirty="0"/>
              <a:t>Anything to add?</a:t>
            </a:r>
          </a:p>
          <a:p>
            <a:pPr marL="685800" indent="-685800" algn="l" defTabSz="914400">
              <a:lnSpc>
                <a:spcPct val="90000"/>
              </a:lnSpc>
              <a:buFont typeface="Arial" panose="020B0604020202020204" pitchFamily="34" charset="0"/>
              <a:buChar char="•"/>
            </a:pPr>
            <a:r>
              <a:rPr lang="en-US" sz="3600" dirty="0"/>
              <a:t>Any questions?</a:t>
            </a:r>
            <a:endParaRPr lang="en-US" sz="4900" dirty="0"/>
          </a:p>
        </p:txBody>
      </p:sp>
    </p:spTree>
    <p:extLst>
      <p:ext uri="{BB962C8B-B14F-4D97-AF65-F5344CB8AC3E}">
        <p14:creationId xmlns:p14="http://schemas.microsoft.com/office/powerpoint/2010/main" val="43753820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FFD48BC7-DC40-47DE-87EE-9F4B6ECB9AB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xmlns="" id="{E502BBC7-2C76-46F3-BC24-5985BC13DB8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45518" y="0"/>
            <a:ext cx="14711213"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xmlns="" id="{C7F28D52-2A5F-4D23-81AE-7CB8B591C7A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56207" y="0"/>
            <a:ext cx="14689836"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xmlns="" id="{FCE37792-E9E2-4397-8CD5-0FCD1D214EFC}"/>
              </a:ext>
            </a:extLst>
          </p:cNvPr>
          <p:cNvSpPr>
            <a:spLocks noGrp="1"/>
          </p:cNvSpPr>
          <p:nvPr>
            <p:ph type="title"/>
          </p:nvPr>
        </p:nvSpPr>
        <p:spPr>
          <a:xfrm>
            <a:off x="2250285" y="2799461"/>
            <a:ext cx="13501688" cy="3869639"/>
          </a:xfrm>
        </p:spPr>
        <p:txBody>
          <a:bodyPr vert="horz" lIns="91440" tIns="45720" rIns="91440" bIns="45720" rtlCol="0" anchor="ctr">
            <a:normAutofit/>
          </a:bodyPr>
          <a:lstStyle/>
          <a:p>
            <a:pPr defTabSz="914400">
              <a:lnSpc>
                <a:spcPct val="90000"/>
              </a:lnSpc>
            </a:pPr>
            <a:r>
              <a:rPr lang="en-US" sz="4900" b="1" kern="1200" dirty="0">
                <a:solidFill>
                  <a:schemeClr val="tx1"/>
                </a:solidFill>
                <a:latin typeface="+mj-lt"/>
                <a:ea typeface="+mj-ea"/>
                <a:cs typeface="+mj-cs"/>
              </a:rPr>
              <a:t>Component 2</a:t>
            </a:r>
            <a:br>
              <a:rPr lang="en-US" sz="4900" b="1" kern="1200" dirty="0">
                <a:solidFill>
                  <a:schemeClr val="tx1"/>
                </a:solidFill>
                <a:latin typeface="+mj-lt"/>
                <a:ea typeface="+mj-ea"/>
                <a:cs typeface="+mj-cs"/>
              </a:rPr>
            </a:br>
            <a:r>
              <a:rPr lang="en-US" sz="4900" kern="1200" dirty="0">
                <a:solidFill>
                  <a:schemeClr val="tx1"/>
                </a:solidFill>
                <a:latin typeface="+mj-lt"/>
                <a:ea typeface="+mj-ea"/>
                <a:cs typeface="+mj-cs"/>
              </a:rPr>
              <a:t>Improved information, decision/support tools and capacity for addressing land degradation</a:t>
            </a:r>
            <a:br>
              <a:rPr lang="en-US" sz="4900" kern="1200" dirty="0">
                <a:solidFill>
                  <a:schemeClr val="tx1"/>
                </a:solidFill>
                <a:latin typeface="+mj-lt"/>
                <a:ea typeface="+mj-ea"/>
                <a:cs typeface="+mj-cs"/>
              </a:rPr>
            </a:br>
            <a:endParaRPr lang="en-US" sz="4900" kern="1200" dirty="0">
              <a:solidFill>
                <a:schemeClr val="tx1"/>
              </a:solidFill>
              <a:latin typeface="+mj-lt"/>
              <a:ea typeface="+mj-ea"/>
              <a:cs typeface="+mj-cs"/>
            </a:endParaRPr>
          </a:p>
        </p:txBody>
      </p:sp>
      <p:sp>
        <p:nvSpPr>
          <p:cNvPr id="15" name="Rectangle 14">
            <a:extLst>
              <a:ext uri="{FF2B5EF4-FFF2-40B4-BE49-F238E27FC236}">
                <a16:creationId xmlns:a16="http://schemas.microsoft.com/office/drawing/2014/main" xmlns="" id="{3629484E-3792-4B3D-89AD-7C8A1ED0E0D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490686" y="7734700"/>
            <a:ext cx="7020877" cy="384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xmlns="" id="{72B7EFE7-F3F1-4861-8678-F1DC49B6AD27}"/>
              </a:ext>
            </a:extLst>
          </p:cNvPr>
          <p:cNvSpPr txBox="1"/>
          <p:nvPr/>
        </p:nvSpPr>
        <p:spPr>
          <a:xfrm>
            <a:off x="5652752" y="6637643"/>
            <a:ext cx="6696744" cy="861774"/>
          </a:xfrm>
          <a:prstGeom prst="rect">
            <a:avLst/>
          </a:prstGeom>
          <a:noFill/>
        </p:spPr>
        <p:txBody>
          <a:bodyPr wrap="square" rtlCol="0">
            <a:spAutoFit/>
          </a:bodyPr>
          <a:lstStyle/>
          <a:p>
            <a:pPr algn="ctr"/>
            <a:r>
              <a:rPr lang="en-GB" dirty="0"/>
              <a:t>GEF Budget: US$ 868,502  (16%)</a:t>
            </a:r>
          </a:p>
          <a:p>
            <a:pPr algn="ctr"/>
            <a:r>
              <a:rPr lang="en-GB" dirty="0"/>
              <a:t>Co-financing: US$ 4,071,556  (11%)</a:t>
            </a:r>
          </a:p>
        </p:txBody>
      </p:sp>
    </p:spTree>
    <p:extLst>
      <p:ext uri="{BB962C8B-B14F-4D97-AF65-F5344CB8AC3E}">
        <p14:creationId xmlns:p14="http://schemas.microsoft.com/office/powerpoint/2010/main" val="89531164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2.1 National level spatial mapping and strengthening of baseline information for sharing with states to assess LDN baseline and support target-setting and SLM measures</a:t>
            </a:r>
            <a:endParaRPr lang="en-GB" sz="3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Acquisition of satellite imagery (as needed) and GIS support to set the baseline for LDN sub-indicators, including collaboration/technical support with the Group on Earth Observations (GEO) Initiative</a:t>
            </a:r>
          </a:p>
          <a:p>
            <a:pPr>
              <a:lnSpc>
                <a:spcPct val="90000"/>
              </a:lnSpc>
            </a:pPr>
            <a:r>
              <a:rPr lang="en-GB" sz="3200" dirty="0"/>
              <a:t>Support monitoring of the indicators to track changes relative to the baseline value for each land unit</a:t>
            </a:r>
          </a:p>
          <a:p>
            <a:pPr>
              <a:lnSpc>
                <a:spcPct val="90000"/>
              </a:lnSpc>
            </a:pPr>
            <a:r>
              <a:rPr lang="en-GB" sz="3200" dirty="0"/>
              <a:t>Populate the LDN/SLM knowledge management portal (Output 4.2) with the required information for sharing and verification of monitoring data on the LDN indicators</a:t>
            </a:r>
          </a:p>
          <a:p>
            <a:pPr marL="0" indent="0">
              <a:lnSpc>
                <a:spcPct val="90000"/>
              </a:lnSpc>
              <a:buNone/>
            </a:pPr>
            <a:endParaRPr lang="en-GB" sz="3200" dirty="0"/>
          </a:p>
          <a:p>
            <a:pPr>
              <a:lnSpc>
                <a:spcPct val="90000"/>
              </a:lnSpc>
            </a:pPr>
            <a:endParaRPr lang="en-GB" sz="3200" dirty="0"/>
          </a:p>
        </p:txBody>
      </p:sp>
    </p:spTree>
    <p:extLst>
      <p:ext uri="{BB962C8B-B14F-4D97-AF65-F5344CB8AC3E}">
        <p14:creationId xmlns:p14="http://schemas.microsoft.com/office/powerpoint/2010/main" val="136522047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2.2 Vulnerability assessments of natural capital and ecosystem services to land degradation and climate-induced risks to support planning and zoning. </a:t>
            </a:r>
            <a:endParaRPr lang="en-GB" sz="3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Support states to make more detailed evidence-based assessment of landscapes and habitats that are particularly exposed to land degradation (collaboration with GCF/MCT Food Security Project) (priorities differ between states as outlined in the PIF)</a:t>
            </a:r>
          </a:p>
          <a:p>
            <a:pPr>
              <a:lnSpc>
                <a:spcPct val="90000"/>
              </a:lnSpc>
            </a:pPr>
            <a:r>
              <a:rPr lang="en-GB" sz="3200" dirty="0"/>
              <a:t>Identify land degradation hotspots by comparing the LDN baseline assessment with the spatial changes over a period of 10-15 years to assess rates and intensity of change</a:t>
            </a:r>
          </a:p>
          <a:p>
            <a:pPr>
              <a:lnSpc>
                <a:spcPct val="90000"/>
              </a:lnSpc>
            </a:pPr>
            <a:r>
              <a:rPr lang="en-GB" sz="3200" dirty="0"/>
              <a:t>Use results to incorporate appropriate measures into the NAP (Output 1.1) and landscape level plans to address land degradation (Output 1.3). </a:t>
            </a:r>
          </a:p>
        </p:txBody>
      </p:sp>
    </p:spTree>
    <p:extLst>
      <p:ext uri="{BB962C8B-B14F-4D97-AF65-F5344CB8AC3E}">
        <p14:creationId xmlns:p14="http://schemas.microsoft.com/office/powerpoint/2010/main" val="341343801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2.3 Protocols for monitoring land degradation and practical guidelines for SLM in the agriculture and infrastructure sectors. </a:t>
            </a:r>
            <a:endParaRPr lang="en-GB" sz="3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Review / gap analysis of existing state and national-level protocols for monitoring land degradation and technical guidelines and handbooks for promoting SLM (PPG+)</a:t>
            </a:r>
          </a:p>
          <a:p>
            <a:pPr>
              <a:lnSpc>
                <a:spcPct val="90000"/>
              </a:lnSpc>
            </a:pPr>
            <a:r>
              <a:rPr lang="en-GB" sz="3200" dirty="0"/>
              <a:t>Share best practices and fill priority gaps </a:t>
            </a:r>
            <a:r>
              <a:rPr lang="en-GB" sz="3200" dirty="0" err="1"/>
              <a:t>eg.</a:t>
            </a:r>
            <a:endParaRPr lang="en-GB" sz="3200" dirty="0"/>
          </a:p>
          <a:p>
            <a:pPr lvl="1">
              <a:lnSpc>
                <a:spcPct val="90000"/>
              </a:lnSpc>
            </a:pPr>
            <a:r>
              <a:rPr lang="en-GB" sz="2600" dirty="0"/>
              <a:t>Protocols for monitoring LDN indicators</a:t>
            </a:r>
          </a:p>
          <a:p>
            <a:pPr lvl="1">
              <a:lnSpc>
                <a:spcPct val="90000"/>
              </a:lnSpc>
            </a:pPr>
            <a:r>
              <a:rPr lang="en-GB" sz="2600" dirty="0"/>
              <a:t>Protocols for earth moving, dredging, road construction</a:t>
            </a:r>
          </a:p>
          <a:p>
            <a:pPr lvl="1">
              <a:lnSpc>
                <a:spcPct val="90000"/>
              </a:lnSpc>
            </a:pPr>
            <a:r>
              <a:rPr lang="en-GB" sz="2600" dirty="0"/>
              <a:t>Guidelines for habitat rehabilitation, strengthened EIA</a:t>
            </a:r>
          </a:p>
          <a:p>
            <a:pPr lvl="1">
              <a:lnSpc>
                <a:spcPct val="90000"/>
              </a:lnSpc>
            </a:pPr>
            <a:r>
              <a:rPr lang="en-GB" sz="2600" dirty="0"/>
              <a:t>Guidebooks for farmers on SLM and best practices in the infrastructure sector</a:t>
            </a:r>
          </a:p>
          <a:p>
            <a:pPr>
              <a:lnSpc>
                <a:spcPct val="90000"/>
              </a:lnSpc>
            </a:pPr>
            <a:r>
              <a:rPr lang="en-GB" sz="3200" dirty="0"/>
              <a:t>Link to capacity development (Output 2.4) and knowledge-sharing (Output 4.2) </a:t>
            </a:r>
          </a:p>
          <a:p>
            <a:pPr lvl="1">
              <a:lnSpc>
                <a:spcPct val="90000"/>
              </a:lnSpc>
            </a:pPr>
            <a:endParaRPr lang="en-GB" sz="2600" dirty="0"/>
          </a:p>
          <a:p>
            <a:pPr lvl="1">
              <a:lnSpc>
                <a:spcPct val="90000"/>
              </a:lnSpc>
            </a:pPr>
            <a:endParaRPr lang="en-GB" sz="2600" dirty="0"/>
          </a:p>
          <a:p>
            <a:pPr>
              <a:lnSpc>
                <a:spcPct val="90000"/>
              </a:lnSpc>
            </a:pPr>
            <a:endParaRPr lang="en-GB" sz="3200" dirty="0"/>
          </a:p>
        </p:txBody>
      </p:sp>
    </p:spTree>
    <p:extLst>
      <p:ext uri="{BB962C8B-B14F-4D97-AF65-F5344CB8AC3E}">
        <p14:creationId xmlns:p14="http://schemas.microsoft.com/office/powerpoint/2010/main" val="56976857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2.4 Capacity building for government officers, extension staff, community groups, NGOs etc), plus technology transfer and equipment for LDN monitoring and SLM ensuring that training and extension programs are gender-focused and gender-responsive. </a:t>
            </a:r>
            <a:endParaRPr lang="en-GB" sz="3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Capacity building plan for SLM/LDN based on capacity and core functional assessment of the state and national government departments and extension services to identify training needs and required improvements to operational roles (PPG+)</a:t>
            </a:r>
          </a:p>
          <a:p>
            <a:pPr>
              <a:lnSpc>
                <a:spcPct val="90000"/>
              </a:lnSpc>
            </a:pPr>
            <a:r>
              <a:rPr lang="en-GB" sz="3200" dirty="0"/>
              <a:t>Implementation of capacity building plan:</a:t>
            </a:r>
          </a:p>
          <a:p>
            <a:pPr lvl="1">
              <a:lnSpc>
                <a:spcPct val="90000"/>
              </a:lnSpc>
            </a:pPr>
            <a:r>
              <a:rPr lang="en-GB" sz="2600" dirty="0"/>
              <a:t>Principles and stepwise approaches for planning and achieving LDN</a:t>
            </a:r>
          </a:p>
          <a:p>
            <a:pPr lvl="1">
              <a:lnSpc>
                <a:spcPct val="90000"/>
              </a:lnSpc>
            </a:pPr>
            <a:r>
              <a:rPr lang="en-GB" sz="2600" dirty="0"/>
              <a:t>Support to GIS units (including equipment) for monitoring land degradation / LDN</a:t>
            </a:r>
          </a:p>
          <a:p>
            <a:pPr lvl="1">
              <a:lnSpc>
                <a:spcPct val="90000"/>
              </a:lnSpc>
            </a:pPr>
            <a:r>
              <a:rPr lang="en-GB" sz="2600" dirty="0"/>
              <a:t>Training of extension service providers (government and COM) and active NGOs in participatory methods to build local capacity for SLM (and better coordination between providers)</a:t>
            </a:r>
          </a:p>
          <a:p>
            <a:pPr lvl="1">
              <a:lnSpc>
                <a:spcPct val="90000"/>
              </a:lnSpc>
            </a:pPr>
            <a:r>
              <a:rPr lang="en-GB" sz="2600" dirty="0"/>
              <a:t>Targeted technical training to build the capacity of communities, government and private sector stakeholders in both the agriculture and infrastructure sectors to implement SLM (see list of priorities in PIF)</a:t>
            </a:r>
          </a:p>
          <a:p>
            <a:pPr lvl="1">
              <a:lnSpc>
                <a:spcPct val="90000"/>
              </a:lnSpc>
            </a:pPr>
            <a:endParaRPr lang="en-GB" sz="2000" dirty="0"/>
          </a:p>
        </p:txBody>
      </p:sp>
    </p:spTree>
    <p:extLst>
      <p:ext uri="{BB962C8B-B14F-4D97-AF65-F5344CB8AC3E}">
        <p14:creationId xmlns:p14="http://schemas.microsoft.com/office/powerpoint/2010/main" val="178145324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4" name="Group 18">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1026378" cy="9601200"/>
            <a:chOff x="7467600" y="0"/>
            <a:chExt cx="4724400" cy="6858000"/>
          </a:xfrm>
        </p:grpSpPr>
        <p:sp>
          <p:nvSpPr>
            <p:cNvPr id="20" name="Rectangle 19">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20">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 name="Freeform: Shape 22">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0881823" cy="96012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75084" y="1386840"/>
            <a:ext cx="16652081" cy="6827519"/>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xmlns="" id="{802F2C21-8B61-4689-8EDB-245DBA3D9728}"/>
              </a:ext>
            </a:extLst>
          </p:cNvPr>
          <p:cNvSpPr>
            <a:spLocks noGrp="1"/>
          </p:cNvSpPr>
          <p:nvPr>
            <p:ph type="title"/>
          </p:nvPr>
        </p:nvSpPr>
        <p:spPr>
          <a:xfrm>
            <a:off x="1687710" y="2346960"/>
            <a:ext cx="5625704" cy="4907280"/>
          </a:xfrm>
        </p:spPr>
        <p:txBody>
          <a:bodyPr anchor="t">
            <a:normAutofit/>
          </a:bodyPr>
          <a:lstStyle/>
          <a:p>
            <a:r>
              <a:rPr lang="en-GB" sz="5700" dirty="0"/>
              <a:t>Component 2 : Indicators and targets</a:t>
            </a:r>
          </a:p>
        </p:txBody>
      </p:sp>
      <p:sp>
        <p:nvSpPr>
          <p:cNvPr id="37" name="Content Placeholder 2">
            <a:extLst>
              <a:ext uri="{FF2B5EF4-FFF2-40B4-BE49-F238E27FC236}">
                <a16:creationId xmlns:a16="http://schemas.microsoft.com/office/drawing/2014/main" xmlns="" id="{06F40CB3-046F-45F6-BB6B-6B955ECB3490}"/>
              </a:ext>
            </a:extLst>
          </p:cNvPr>
          <p:cNvSpPr>
            <a:spLocks noGrp="1"/>
          </p:cNvSpPr>
          <p:nvPr>
            <p:ph idx="1"/>
          </p:nvPr>
        </p:nvSpPr>
        <p:spPr>
          <a:xfrm>
            <a:off x="7650961" y="2346960"/>
            <a:ext cx="8983011" cy="5549984"/>
          </a:xfrm>
        </p:spPr>
        <p:txBody>
          <a:bodyPr>
            <a:normAutofit/>
          </a:bodyPr>
          <a:lstStyle/>
          <a:p>
            <a:r>
              <a:rPr lang="en-US" sz="2800" dirty="0">
                <a:solidFill>
                  <a:srgbClr val="000000"/>
                </a:solidFill>
                <a:effectLst/>
                <a:ea typeface="Times New Roman" panose="02020603050405020304" pitchFamily="18" charset="0"/>
              </a:rPr>
              <a:t>Enhanced information available to states for SLM/LDN including mapping and monitoring functions and protocol</a:t>
            </a:r>
            <a:endParaRPr lang="en-GB" sz="4000" dirty="0">
              <a:effectLst/>
              <a:ea typeface="Times New Roman" panose="02020603050405020304" pitchFamily="18" charset="0"/>
            </a:endParaRPr>
          </a:p>
          <a:p>
            <a:pPr marL="0" indent="0">
              <a:buNone/>
            </a:pPr>
            <a:r>
              <a:rPr lang="en-US" sz="2800" dirty="0">
                <a:solidFill>
                  <a:srgbClr val="000000"/>
                </a:solidFill>
                <a:effectLst/>
                <a:ea typeface="Times New Roman" panose="02020603050405020304" pitchFamily="18" charset="0"/>
              </a:rPr>
              <a:t> </a:t>
            </a:r>
            <a:endParaRPr lang="en-GB" sz="4000" dirty="0">
              <a:effectLst/>
              <a:ea typeface="Times New Roman" panose="02020603050405020304" pitchFamily="18" charset="0"/>
            </a:endParaRPr>
          </a:p>
          <a:p>
            <a:r>
              <a:rPr lang="en-US" sz="2800" dirty="0">
                <a:solidFill>
                  <a:srgbClr val="000000"/>
                </a:solidFill>
                <a:effectLst/>
                <a:ea typeface="Times New Roman" panose="02020603050405020304" pitchFamily="18" charset="0"/>
              </a:rPr>
              <a:t>At least 5 practical guidelines and tools  for SLM in the agriculture and infrastructure sectors</a:t>
            </a:r>
            <a:endParaRPr lang="en-GB" sz="4000" dirty="0">
              <a:effectLst/>
              <a:ea typeface="Times New Roman" panose="02020603050405020304" pitchFamily="18" charset="0"/>
            </a:endParaRPr>
          </a:p>
          <a:p>
            <a:pPr marL="0" indent="0">
              <a:buNone/>
            </a:pPr>
            <a:endParaRPr lang="en-GB" sz="2800" dirty="0">
              <a:effectLst/>
              <a:ea typeface="Times New Roman" panose="02020603050405020304" pitchFamily="18" charset="0"/>
            </a:endParaRPr>
          </a:p>
          <a:p>
            <a:r>
              <a:rPr lang="en-US" sz="2800" dirty="0">
                <a:solidFill>
                  <a:srgbClr val="000000"/>
                </a:solidFill>
                <a:effectLst/>
                <a:ea typeface="Times New Roman" panose="02020603050405020304" pitchFamily="18" charset="0"/>
              </a:rPr>
              <a:t>At least 30% increase in capacity for SLM/LDN in the agriculture and infrastructure sectors for both women and men as measured by UNDP capacity development scorecard</a:t>
            </a:r>
            <a:endParaRPr lang="en-GB" sz="4000" dirty="0">
              <a:effectLst/>
              <a:ea typeface="Times New Roman" panose="02020603050405020304" pitchFamily="18" charset="0"/>
            </a:endParaRPr>
          </a:p>
          <a:p>
            <a:pPr>
              <a:lnSpc>
                <a:spcPct val="90000"/>
              </a:lnSpc>
            </a:pPr>
            <a:endParaRPr lang="en-GB" sz="2400" dirty="0">
              <a:solidFill>
                <a:schemeClr val="tx1">
                  <a:alpha val="55000"/>
                </a:schemeClr>
              </a:solidFill>
            </a:endParaRPr>
          </a:p>
        </p:txBody>
      </p:sp>
    </p:spTree>
    <p:extLst>
      <p:ext uri="{BB962C8B-B14F-4D97-AF65-F5344CB8AC3E}">
        <p14:creationId xmlns:p14="http://schemas.microsoft.com/office/powerpoint/2010/main" val="192336263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5ED2791B-71CC-4938-8D92-DA634EB9ACF7}"/>
              </a:ext>
            </a:extLst>
          </p:cNvPr>
          <p:cNvSpPr>
            <a:spLocks noGrp="1"/>
          </p:cNvSpPr>
          <p:nvPr>
            <p:ph type="title"/>
          </p:nvPr>
        </p:nvSpPr>
        <p:spPr>
          <a:xfrm>
            <a:off x="1518939" y="2754172"/>
            <a:ext cx="3881736" cy="3566160"/>
          </a:xfrm>
          <a:noFill/>
        </p:spPr>
        <p:txBody>
          <a:bodyPr vert="horz" lIns="91440" tIns="45720" rIns="91440" bIns="45720" rtlCol="0" anchor="ctr">
            <a:normAutofit/>
          </a:bodyPr>
          <a:lstStyle/>
          <a:p>
            <a:pPr defTabSz="914400">
              <a:lnSpc>
                <a:spcPct val="90000"/>
              </a:lnSpc>
            </a:pPr>
            <a:r>
              <a:rPr lang="en-US" sz="5100" kern="1200">
                <a:solidFill>
                  <a:srgbClr val="FFFFFF"/>
                </a:solidFill>
                <a:latin typeface="+mj-lt"/>
                <a:ea typeface="+mj-ea"/>
                <a:cs typeface="+mj-cs"/>
              </a:rPr>
              <a:t>Discussion – Component 2</a:t>
            </a:r>
          </a:p>
        </p:txBody>
      </p:sp>
      <p:pic>
        <p:nvPicPr>
          <p:cNvPr id="1026" name="Picture 2" descr="Spark Effective Discussions with Canvas Discussion Boards | Courses at  UChicago">
            <a:extLst>
              <a:ext uri="{FF2B5EF4-FFF2-40B4-BE49-F238E27FC236}">
                <a16:creationId xmlns:a16="http://schemas.microsoft.com/office/drawing/2014/main" xmlns="" id="{4609FE06-45C2-4D3F-940D-04E62911985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0369277" y="552128"/>
            <a:ext cx="4752640" cy="2970400"/>
          </a:xfrm>
          <a:prstGeom prst="rect">
            <a:avLst/>
          </a:prstGeom>
          <a:noFill/>
          <a:extLst>
            <a:ext uri="{909E8E84-426E-40DD-AFC4-6F175D3DCCD1}">
              <a14:hiddenFill xmlns:a14="http://schemas.microsoft.com/office/drawing/2010/main">
                <a:solidFill>
                  <a:srgbClr val="FFFFFF"/>
                </a:solidFill>
              </a14:hiddenFill>
            </a:ext>
          </a:extLst>
        </p:spPr>
      </p:pic>
      <p:sp>
        <p:nvSpPr>
          <p:cNvPr id="5" name="Title 3">
            <a:extLst>
              <a:ext uri="{FF2B5EF4-FFF2-40B4-BE49-F238E27FC236}">
                <a16:creationId xmlns:a16="http://schemas.microsoft.com/office/drawing/2014/main" xmlns="" id="{6E1C3E02-6277-4308-89B4-7EF5E75D299A}"/>
              </a:ext>
            </a:extLst>
          </p:cNvPr>
          <p:cNvSpPr txBox="1">
            <a:spLocks/>
          </p:cNvSpPr>
          <p:nvPr/>
        </p:nvSpPr>
        <p:spPr>
          <a:xfrm>
            <a:off x="8857109" y="4008512"/>
            <a:ext cx="8767072" cy="3869639"/>
          </a:xfrm>
          <a:prstGeom prst="rect">
            <a:avLst/>
          </a:prstGeom>
        </p:spPr>
        <p:txBody>
          <a:bodyPr vert="horz" lIns="91440" tIns="45720" rIns="91440" bIns="45720" rtlCol="0" anchor="ctr">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marL="685800" indent="-685800" algn="l" defTabSz="914400">
              <a:lnSpc>
                <a:spcPct val="90000"/>
              </a:lnSpc>
              <a:buFont typeface="Arial" panose="020B0604020202020204" pitchFamily="34" charset="0"/>
              <a:buChar char="•"/>
            </a:pPr>
            <a:r>
              <a:rPr lang="en-US" sz="3600" dirty="0"/>
              <a:t>Does this meet your priorities?</a:t>
            </a:r>
          </a:p>
          <a:p>
            <a:pPr marL="685800" indent="-685800" algn="l" defTabSz="914400">
              <a:lnSpc>
                <a:spcPct val="90000"/>
              </a:lnSpc>
              <a:buFont typeface="Arial" panose="020B0604020202020204" pitchFamily="34" charset="0"/>
              <a:buChar char="•"/>
            </a:pPr>
            <a:r>
              <a:rPr lang="en-US" sz="3600" dirty="0"/>
              <a:t>Any non-priority activities to delete?</a:t>
            </a:r>
          </a:p>
          <a:p>
            <a:pPr marL="685800" indent="-685800" algn="l" defTabSz="914400">
              <a:lnSpc>
                <a:spcPct val="90000"/>
              </a:lnSpc>
              <a:buFont typeface="Arial" panose="020B0604020202020204" pitchFamily="34" charset="0"/>
              <a:buChar char="•"/>
            </a:pPr>
            <a:r>
              <a:rPr lang="en-US" sz="3600" dirty="0"/>
              <a:t>Anything to add?</a:t>
            </a:r>
          </a:p>
          <a:p>
            <a:pPr marL="685800" indent="-685800" algn="l" defTabSz="914400">
              <a:lnSpc>
                <a:spcPct val="90000"/>
              </a:lnSpc>
              <a:buFont typeface="Arial" panose="020B0604020202020204" pitchFamily="34" charset="0"/>
              <a:buChar char="•"/>
            </a:pPr>
            <a:r>
              <a:rPr lang="en-US" sz="3600" dirty="0"/>
              <a:t>Any questions?</a:t>
            </a:r>
            <a:endParaRPr lang="en-US" sz="4900" dirty="0"/>
          </a:p>
        </p:txBody>
      </p:sp>
    </p:spTree>
    <p:extLst>
      <p:ext uri="{BB962C8B-B14F-4D97-AF65-F5344CB8AC3E}">
        <p14:creationId xmlns:p14="http://schemas.microsoft.com/office/powerpoint/2010/main" val="11118298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FFD48BC7-DC40-47DE-87EE-9F4B6ECB9AB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xmlns="" id="{E502BBC7-2C76-46F3-BC24-5985BC13DB8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45518" y="0"/>
            <a:ext cx="14711213"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xmlns="" id="{C7F28D52-2A5F-4D23-81AE-7CB8B591C7A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56207" y="0"/>
            <a:ext cx="14689836"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xmlns="" id="{FCE37792-E9E2-4397-8CD5-0FCD1D214EFC}"/>
              </a:ext>
            </a:extLst>
          </p:cNvPr>
          <p:cNvSpPr>
            <a:spLocks noGrp="1"/>
          </p:cNvSpPr>
          <p:nvPr>
            <p:ph type="title"/>
          </p:nvPr>
        </p:nvSpPr>
        <p:spPr>
          <a:xfrm>
            <a:off x="2250285" y="2799461"/>
            <a:ext cx="13501688" cy="3869639"/>
          </a:xfrm>
        </p:spPr>
        <p:txBody>
          <a:bodyPr vert="horz" lIns="91440" tIns="45720" rIns="91440" bIns="45720" rtlCol="0" anchor="ctr">
            <a:normAutofit fontScale="90000"/>
          </a:bodyPr>
          <a:lstStyle/>
          <a:p>
            <a:pPr defTabSz="914400">
              <a:lnSpc>
                <a:spcPct val="90000"/>
              </a:lnSpc>
            </a:pPr>
            <a:r>
              <a:rPr lang="en-US" sz="4900" b="1" kern="1200" dirty="0">
                <a:solidFill>
                  <a:schemeClr val="tx1"/>
                </a:solidFill>
                <a:latin typeface="+mj-lt"/>
                <a:ea typeface="+mj-ea"/>
                <a:cs typeface="+mj-cs"/>
              </a:rPr>
              <a:t>Component 3</a:t>
            </a:r>
            <a:br>
              <a:rPr lang="en-US" sz="4900" b="1" kern="1200" dirty="0">
                <a:solidFill>
                  <a:schemeClr val="tx1"/>
                </a:solidFill>
                <a:latin typeface="+mj-lt"/>
                <a:ea typeface="+mj-ea"/>
                <a:cs typeface="+mj-cs"/>
              </a:rPr>
            </a:br>
            <a:r>
              <a:rPr lang="en-GB" sz="4900" dirty="0"/>
              <a:t>Climate-smart sustainable land management in critical landscapes and coastal zones improves ecosystem services and reduces land degradation (demonstration activities)</a:t>
            </a:r>
            <a:r>
              <a:rPr lang="en-US" sz="4900" kern="1200" dirty="0">
                <a:solidFill>
                  <a:schemeClr val="tx1"/>
                </a:solidFill>
                <a:latin typeface="+mj-lt"/>
                <a:ea typeface="+mj-ea"/>
                <a:cs typeface="+mj-cs"/>
              </a:rPr>
              <a:t/>
            </a:r>
            <a:br>
              <a:rPr lang="en-US" sz="4900" kern="1200" dirty="0">
                <a:solidFill>
                  <a:schemeClr val="tx1"/>
                </a:solidFill>
                <a:latin typeface="+mj-lt"/>
                <a:ea typeface="+mj-ea"/>
                <a:cs typeface="+mj-cs"/>
              </a:rPr>
            </a:br>
            <a:endParaRPr lang="en-US" sz="4900" kern="1200" dirty="0">
              <a:solidFill>
                <a:schemeClr val="tx1"/>
              </a:solidFill>
              <a:latin typeface="+mj-lt"/>
              <a:ea typeface="+mj-ea"/>
              <a:cs typeface="+mj-cs"/>
            </a:endParaRPr>
          </a:p>
        </p:txBody>
      </p:sp>
      <p:sp>
        <p:nvSpPr>
          <p:cNvPr id="15" name="Rectangle 14">
            <a:extLst>
              <a:ext uri="{FF2B5EF4-FFF2-40B4-BE49-F238E27FC236}">
                <a16:creationId xmlns:a16="http://schemas.microsoft.com/office/drawing/2014/main" xmlns="" id="{3629484E-3792-4B3D-89AD-7C8A1ED0E0D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490686" y="7734700"/>
            <a:ext cx="7020877" cy="384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xmlns="" id="{E2EF5762-2A32-4A93-96A9-7750D12C08D6}"/>
              </a:ext>
            </a:extLst>
          </p:cNvPr>
          <p:cNvSpPr txBox="1"/>
          <p:nvPr/>
        </p:nvSpPr>
        <p:spPr>
          <a:xfrm>
            <a:off x="5652752" y="6637643"/>
            <a:ext cx="6696744" cy="861774"/>
          </a:xfrm>
          <a:prstGeom prst="rect">
            <a:avLst/>
          </a:prstGeom>
          <a:noFill/>
        </p:spPr>
        <p:txBody>
          <a:bodyPr wrap="square" rtlCol="0">
            <a:spAutoFit/>
          </a:bodyPr>
          <a:lstStyle/>
          <a:p>
            <a:pPr algn="ctr"/>
            <a:r>
              <a:rPr lang="en-GB" dirty="0"/>
              <a:t>GEF Budget: US$ 3,094,038   (57%)</a:t>
            </a:r>
          </a:p>
          <a:p>
            <a:pPr algn="ctr"/>
            <a:r>
              <a:rPr lang="en-GB" dirty="0"/>
              <a:t>Co-financing: US$ 24,799,476  (67%)</a:t>
            </a:r>
          </a:p>
        </p:txBody>
      </p:sp>
    </p:spTree>
    <p:extLst>
      <p:ext uri="{BB962C8B-B14F-4D97-AF65-F5344CB8AC3E}">
        <p14:creationId xmlns:p14="http://schemas.microsoft.com/office/powerpoint/2010/main" val="204955531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xmlns="" id="{17AAEBB8-FD8C-4D15-BCC4-C38BD6423102}"/>
              </a:ext>
            </a:extLst>
          </p:cNvPr>
          <p:cNvSpPr txBox="1"/>
          <p:nvPr/>
        </p:nvSpPr>
        <p:spPr>
          <a:xfrm>
            <a:off x="1518939" y="2754172"/>
            <a:ext cx="4241826" cy="3566160"/>
          </a:xfrm>
          <a:prstGeom prst="rect">
            <a:avLst/>
          </a:prstGeom>
          <a:noFill/>
        </p:spPr>
        <p:txBody>
          <a:bodyPr vert="horz" lIns="91440" tIns="45720" rIns="91440" bIns="45720" rtlCol="0" anchor="ctr">
            <a:normAutofit/>
          </a:bodyPr>
          <a:lstStyle/>
          <a:p>
            <a:pPr defTabSz="914400">
              <a:lnSpc>
                <a:spcPct val="90000"/>
              </a:lnSpc>
              <a:spcBef>
                <a:spcPct val="0"/>
              </a:spcBef>
              <a:spcAft>
                <a:spcPts val="600"/>
              </a:spcAft>
            </a:pPr>
            <a:r>
              <a:rPr lang="en-US" sz="5100" kern="1200" dirty="0">
                <a:solidFill>
                  <a:srgbClr val="FFFFFF"/>
                </a:solidFill>
                <a:latin typeface="+mj-lt"/>
                <a:ea typeface="+mj-ea"/>
                <a:cs typeface="+mj-cs"/>
              </a:rPr>
              <a:t>Project Demonstration Landscapes (indicative)</a:t>
            </a:r>
          </a:p>
        </p:txBody>
      </p:sp>
      <p:pic>
        <p:nvPicPr>
          <p:cNvPr id="5" name="Picture 4">
            <a:extLst>
              <a:ext uri="{FF2B5EF4-FFF2-40B4-BE49-F238E27FC236}">
                <a16:creationId xmlns:a16="http://schemas.microsoft.com/office/drawing/2014/main" xmlns="" id="{CEBD5F9B-E330-4EFE-8C67-39DCB50E9F4C}"/>
              </a:ext>
            </a:extLst>
          </p:cNvPr>
          <p:cNvPicPr>
            <a:picLocks noChangeAspect="1"/>
          </p:cNvPicPr>
          <p:nvPr/>
        </p:nvPicPr>
        <p:blipFill>
          <a:blip r:embed="rId2"/>
          <a:stretch>
            <a:fillRect/>
          </a:stretch>
        </p:blipFill>
        <p:spPr>
          <a:xfrm>
            <a:off x="6656101" y="192088"/>
            <a:ext cx="10913975" cy="9304162"/>
          </a:xfrm>
          <a:prstGeom prst="rect">
            <a:avLst/>
          </a:prstGeom>
        </p:spPr>
      </p:pic>
    </p:spTree>
    <p:extLst>
      <p:ext uri="{BB962C8B-B14F-4D97-AF65-F5344CB8AC3E}">
        <p14:creationId xmlns:p14="http://schemas.microsoft.com/office/powerpoint/2010/main" val="190526998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C2554CA6-288E-4202-BC52-2E5A8F0C0AE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xmlns="" id="{B10BB131-AC8E-4A8E-A5D1-36260F720C3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22318" y="1566643"/>
            <a:ext cx="6821627" cy="64679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EAD5AC63-79EC-4A8B-8556-845067074D0A}"/>
              </a:ext>
            </a:extLst>
          </p:cNvPr>
          <p:cNvSpPr>
            <a:spLocks noGrp="1"/>
          </p:cNvSpPr>
          <p:nvPr>
            <p:ph type="title"/>
          </p:nvPr>
        </p:nvSpPr>
        <p:spPr>
          <a:xfrm>
            <a:off x="1729163" y="1955360"/>
            <a:ext cx="4784810" cy="5690479"/>
          </a:xfrm>
        </p:spPr>
        <p:txBody>
          <a:bodyPr>
            <a:normAutofit/>
          </a:bodyPr>
          <a:lstStyle/>
          <a:p>
            <a:r>
              <a:rPr lang="en-GB" dirty="0">
                <a:solidFill>
                  <a:srgbClr val="FFFFFF"/>
                </a:solidFill>
              </a:rPr>
              <a:t>Key tasks for the validation workshop</a:t>
            </a:r>
          </a:p>
        </p:txBody>
      </p:sp>
      <p:sp>
        <p:nvSpPr>
          <p:cNvPr id="12" name="Arc 11">
            <a:extLst>
              <a:ext uri="{FF2B5EF4-FFF2-40B4-BE49-F238E27FC236}">
                <a16:creationId xmlns:a16="http://schemas.microsoft.com/office/drawing/2014/main" xmlns="" id="{5B7778FC-632E-4DCA-A7CB-0D7731CCF97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9809111">
            <a:off x="12822055" y="1317607"/>
            <a:ext cx="4411819" cy="4183058"/>
          </a:xfrm>
          <a:prstGeom prst="arc">
            <a:avLst>
              <a:gd name="adj1" fmla="val 15817365"/>
              <a:gd name="adj2" fmla="val 178138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xmlns="" id="{FA23A907-97FB-4A8F-880A-DD77401C429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343742" y="6693388"/>
            <a:ext cx="806351" cy="7645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xmlns="" id="{16F9192C-9DAC-4934-B040-1F8B7755C07E}"/>
              </a:ext>
            </a:extLst>
          </p:cNvPr>
          <p:cNvSpPr>
            <a:spLocks noGrp="1"/>
          </p:cNvSpPr>
          <p:nvPr>
            <p:ph idx="1"/>
          </p:nvPr>
        </p:nvSpPr>
        <p:spPr>
          <a:xfrm>
            <a:off x="7929366" y="1344216"/>
            <a:ext cx="9350566" cy="7548175"/>
          </a:xfrm>
        </p:spPr>
        <p:txBody>
          <a:bodyPr>
            <a:normAutofit lnSpcReduction="10000"/>
          </a:bodyPr>
          <a:lstStyle/>
          <a:p>
            <a:pPr>
              <a:lnSpc>
                <a:spcPct val="90000"/>
              </a:lnSpc>
            </a:pPr>
            <a:endParaRPr lang="en-GB" sz="3200" dirty="0"/>
          </a:p>
          <a:p>
            <a:pPr>
              <a:lnSpc>
                <a:spcPct val="90000"/>
              </a:lnSpc>
            </a:pPr>
            <a:r>
              <a:rPr lang="en-GB" sz="3200" dirty="0"/>
              <a:t>Confirm </a:t>
            </a:r>
          </a:p>
          <a:p>
            <a:pPr lvl="1">
              <a:lnSpc>
                <a:spcPct val="90000"/>
              </a:lnSpc>
            </a:pPr>
            <a:r>
              <a:rPr lang="en-GB" sz="2600" dirty="0"/>
              <a:t>Title, Objective, Components/Outcomes, Outputs and indicative activities</a:t>
            </a:r>
          </a:p>
          <a:p>
            <a:pPr lvl="1">
              <a:lnSpc>
                <a:spcPct val="90000"/>
              </a:lnSpc>
            </a:pPr>
            <a:r>
              <a:rPr lang="en-GB" sz="2600" dirty="0"/>
              <a:t>Indicators / Targets </a:t>
            </a:r>
          </a:p>
          <a:p>
            <a:pPr lvl="1">
              <a:lnSpc>
                <a:spcPct val="90000"/>
              </a:lnSpc>
            </a:pPr>
            <a:r>
              <a:rPr lang="en-GB" sz="2600" dirty="0"/>
              <a:t>Indicative project landscapes</a:t>
            </a:r>
          </a:p>
          <a:p>
            <a:pPr lvl="1">
              <a:lnSpc>
                <a:spcPct val="90000"/>
              </a:lnSpc>
            </a:pPr>
            <a:r>
              <a:rPr lang="en-GB" sz="2600" dirty="0"/>
              <a:t>Financing, project management and coordination arrangements</a:t>
            </a:r>
          </a:p>
          <a:p>
            <a:pPr>
              <a:lnSpc>
                <a:spcPct val="90000"/>
              </a:lnSpc>
            </a:pPr>
            <a:r>
              <a:rPr lang="en-GB" sz="3200" dirty="0"/>
              <a:t>Identify non-priority activities that can be dropped (or any significant gaps / additions needed)</a:t>
            </a:r>
          </a:p>
          <a:p>
            <a:pPr>
              <a:lnSpc>
                <a:spcPct val="90000"/>
              </a:lnSpc>
            </a:pPr>
            <a:endParaRPr lang="en-GB" sz="3200" dirty="0"/>
          </a:p>
          <a:p>
            <a:pPr marL="0" indent="0">
              <a:lnSpc>
                <a:spcPct val="90000"/>
              </a:lnSpc>
              <a:buNone/>
            </a:pPr>
            <a:r>
              <a:rPr lang="en-GB" sz="3200" dirty="0"/>
              <a:t>NB. </a:t>
            </a:r>
          </a:p>
          <a:p>
            <a:pPr marL="914400" indent="-914400">
              <a:lnSpc>
                <a:spcPct val="90000"/>
              </a:lnSpc>
              <a:buFont typeface="+mj-lt"/>
              <a:buAutoNum type="arabicPeriod"/>
            </a:pPr>
            <a:r>
              <a:rPr lang="en-GB" sz="3200" dirty="0"/>
              <a:t>PIF is indicative and will be detailed at the PPG stage, but large structural changes at PPG stage would require strong justification</a:t>
            </a:r>
          </a:p>
          <a:p>
            <a:pPr marL="914400" indent="-914400">
              <a:lnSpc>
                <a:spcPct val="90000"/>
              </a:lnSpc>
              <a:buFont typeface="+mj-lt"/>
              <a:buAutoNum type="arabicPeriod"/>
            </a:pPr>
            <a:r>
              <a:rPr lang="en-GB" sz="3200" dirty="0"/>
              <a:t>Targets and co-financing should not be reduced at PPG stage </a:t>
            </a:r>
          </a:p>
          <a:p>
            <a:pPr>
              <a:lnSpc>
                <a:spcPct val="90000"/>
              </a:lnSpc>
            </a:pPr>
            <a:endParaRPr lang="en-GB" sz="2500" dirty="0"/>
          </a:p>
          <a:p>
            <a:pPr>
              <a:lnSpc>
                <a:spcPct val="90000"/>
              </a:lnSpc>
            </a:pPr>
            <a:endParaRPr lang="en-GB" sz="2500" dirty="0"/>
          </a:p>
        </p:txBody>
      </p:sp>
    </p:spTree>
    <p:extLst>
      <p:ext uri="{BB962C8B-B14F-4D97-AF65-F5344CB8AC3E}">
        <p14:creationId xmlns:p14="http://schemas.microsoft.com/office/powerpoint/2010/main" val="369962227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xmlns="" id="{3AB1F12D-DFB5-438E-9313-60A9E96F3770}"/>
              </a:ext>
            </a:extLst>
          </p:cNvPr>
          <p:cNvSpPr txBox="1">
            <a:spLocks/>
          </p:cNvSpPr>
          <p:nvPr/>
        </p:nvSpPr>
        <p:spPr>
          <a:xfrm>
            <a:off x="1512293" y="15118"/>
            <a:ext cx="15526939" cy="1305763"/>
          </a:xfrm>
          <a:prstGeom prst="rect">
            <a:avLst/>
          </a:prstGeom>
        </p:spPr>
        <p:txBody>
          <a:bodyPr vert="horz" lIns="91440" tIns="45720" rIns="91440" bIns="45720" rtlCol="0" anchor="b">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algn="l" defTabSz="914400">
              <a:lnSpc>
                <a:spcPct val="90000"/>
              </a:lnSpc>
              <a:spcAft>
                <a:spcPts val="600"/>
              </a:spcAft>
            </a:pPr>
            <a:r>
              <a:rPr lang="en-US" altLang="en-US" sz="7100" kern="1200" dirty="0">
                <a:solidFill>
                  <a:schemeClr val="tx1"/>
                </a:solidFill>
                <a:latin typeface="+mj-lt"/>
                <a:ea typeface="+mj-ea"/>
                <a:cs typeface="+mj-cs"/>
              </a:rPr>
              <a:t>Project landscapes and  selection criteria</a:t>
            </a:r>
          </a:p>
        </p:txBody>
      </p:sp>
      <p:pic>
        <p:nvPicPr>
          <p:cNvPr id="5" name="Picture 4">
            <a:extLst>
              <a:ext uri="{FF2B5EF4-FFF2-40B4-BE49-F238E27FC236}">
                <a16:creationId xmlns:a16="http://schemas.microsoft.com/office/drawing/2014/main" xmlns="" id="{C4760634-42DF-4AB6-9092-AB565A50C934}"/>
              </a:ext>
            </a:extLst>
          </p:cNvPr>
          <p:cNvPicPr>
            <a:picLocks noChangeAspect="1"/>
          </p:cNvPicPr>
          <p:nvPr/>
        </p:nvPicPr>
        <p:blipFill>
          <a:blip r:embed="rId2"/>
          <a:stretch>
            <a:fillRect/>
          </a:stretch>
        </p:blipFill>
        <p:spPr>
          <a:xfrm>
            <a:off x="305115" y="1320881"/>
            <a:ext cx="17392019" cy="8043809"/>
          </a:xfrm>
          <a:prstGeom prst="rect">
            <a:avLst/>
          </a:prstGeom>
        </p:spPr>
      </p:pic>
    </p:spTree>
    <p:extLst>
      <p:ext uri="{BB962C8B-B14F-4D97-AF65-F5344CB8AC3E}">
        <p14:creationId xmlns:p14="http://schemas.microsoft.com/office/powerpoint/2010/main" val="379501843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rmAutofit/>
          </a:bodyPr>
          <a:lstStyle/>
          <a:p>
            <a:pPr algn="l">
              <a:lnSpc>
                <a:spcPct val="90000"/>
              </a:lnSpc>
            </a:pPr>
            <a:r>
              <a:rPr lang="en-GB" sz="3400" b="1" dirty="0">
                <a:solidFill>
                  <a:srgbClr val="FFFFFF"/>
                </a:solidFill>
              </a:rPr>
              <a:t>Output 3.1 Community-led participatory integrated landscape management and rehabilitation plans co-designed, agreed and implemented to avoid, reduce and reverse land degradation, to protect ecosystem services. </a:t>
            </a:r>
            <a:endParaRPr lang="en-GB" sz="3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Participatory assessments (initiated during the PPG) for each landscape to characterise and describe the system, assess land degradation and the drivers/pressures</a:t>
            </a:r>
          </a:p>
          <a:p>
            <a:pPr>
              <a:lnSpc>
                <a:spcPct val="90000"/>
              </a:lnSpc>
            </a:pPr>
            <a:r>
              <a:rPr lang="en-GB" sz="3200" dirty="0"/>
              <a:t>Mapping and zoning of priority areas to avoid (</a:t>
            </a:r>
            <a:r>
              <a:rPr lang="en-GB" sz="3200" dirty="0" err="1"/>
              <a:t>ie</a:t>
            </a:r>
            <a:r>
              <a:rPr lang="en-GB" sz="3200" dirty="0"/>
              <a:t>. no-go areas), reduce (</a:t>
            </a:r>
            <a:r>
              <a:rPr lang="en-GB" sz="3200" dirty="0" err="1"/>
              <a:t>ie</a:t>
            </a:r>
            <a:r>
              <a:rPr lang="en-GB" sz="3200" dirty="0"/>
              <a:t>. SLM areas to be addressed by Output 3.3) and reverse (</a:t>
            </a:r>
            <a:r>
              <a:rPr lang="en-GB" sz="3200" dirty="0" err="1"/>
              <a:t>ie</a:t>
            </a:r>
            <a:r>
              <a:rPr lang="en-GB" sz="3200" dirty="0"/>
              <a:t>. areas to be rehabilitated through Output 3.2) land degradation</a:t>
            </a:r>
          </a:p>
          <a:p>
            <a:pPr>
              <a:lnSpc>
                <a:spcPct val="90000"/>
              </a:lnSpc>
            </a:pPr>
            <a:r>
              <a:rPr lang="en-GB" sz="3200" dirty="0"/>
              <a:t>Participatory plan approved for SLM/LDN in each landscape, with local multi-stakeholder governance mechanism for implementation</a:t>
            </a:r>
          </a:p>
          <a:p>
            <a:pPr>
              <a:lnSpc>
                <a:spcPct val="90000"/>
              </a:lnSpc>
            </a:pPr>
            <a:endParaRPr lang="en-GB" sz="3200" dirty="0"/>
          </a:p>
        </p:txBody>
      </p:sp>
    </p:spTree>
    <p:extLst>
      <p:ext uri="{BB962C8B-B14F-4D97-AF65-F5344CB8AC3E}">
        <p14:creationId xmlns:p14="http://schemas.microsoft.com/office/powerpoint/2010/main" val="8463402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2800" b="1" dirty="0">
                <a:solidFill>
                  <a:srgbClr val="FFFFFF"/>
                </a:solidFill>
              </a:rPr>
              <a:t>Output 3.2 Targeted ecosystem rehabilitation measures (nature-based solutions) piloted in innovative partnerships with community and the private sector in degraded watersheds and coastal zones to reduce and reverse land degradation and localized threats to vulnerable ecosystems, delivering multiple benefits including resilience to climate change (</a:t>
            </a:r>
            <a:r>
              <a:rPr lang="en-GB" sz="2800" b="1" dirty="0" err="1">
                <a:solidFill>
                  <a:srgbClr val="FFFFFF"/>
                </a:solidFill>
              </a:rPr>
              <a:t>eg</a:t>
            </a:r>
            <a:r>
              <a:rPr lang="en-GB" sz="2800" b="1" dirty="0">
                <a:solidFill>
                  <a:srgbClr val="FFFFFF"/>
                </a:solidFill>
              </a:rPr>
              <a:t> reduced risk of erosion and flooding) and improved food and water security (natural water purification and protection of taro patches and fisheries). </a:t>
            </a:r>
            <a:endParaRPr lang="en-GB" sz="28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Climate-smart nature-based solutions identified under Output 3.1 to reduce and reverse land degradation, including:</a:t>
            </a:r>
          </a:p>
          <a:p>
            <a:pPr lvl="1">
              <a:lnSpc>
                <a:spcPct val="90000"/>
              </a:lnSpc>
            </a:pPr>
            <a:r>
              <a:rPr lang="en-GB" sz="2600" dirty="0"/>
              <a:t>rehabilitation of degraded native forests in critical watersheds, including support for tree nurseries</a:t>
            </a:r>
          </a:p>
          <a:p>
            <a:pPr lvl="1">
              <a:lnSpc>
                <a:spcPct val="90000"/>
              </a:lnSpc>
            </a:pPr>
            <a:r>
              <a:rPr lang="en-GB" sz="2600" dirty="0"/>
              <a:t>rehabilitation of riparian corridors including vegetated buffer strips and setbacks for piggeries and waste disposal</a:t>
            </a:r>
          </a:p>
          <a:p>
            <a:pPr lvl="1">
              <a:lnSpc>
                <a:spcPct val="90000"/>
              </a:lnSpc>
            </a:pPr>
            <a:r>
              <a:rPr lang="en-GB" sz="2600" dirty="0"/>
              <a:t>rehabilitation of coastal strand forest / green belt </a:t>
            </a:r>
          </a:p>
          <a:p>
            <a:pPr lvl="1">
              <a:lnSpc>
                <a:spcPct val="90000"/>
              </a:lnSpc>
            </a:pPr>
            <a:r>
              <a:rPr lang="en-GB" sz="2600" dirty="0"/>
              <a:t>rehabilitation/conservation of freshwater wetlands and traditional taro patch systems</a:t>
            </a:r>
          </a:p>
          <a:p>
            <a:pPr lvl="1">
              <a:lnSpc>
                <a:spcPct val="90000"/>
              </a:lnSpc>
            </a:pPr>
            <a:r>
              <a:rPr lang="en-GB" sz="2600" dirty="0"/>
              <a:t>Rehabilitation of land degraded by infrastructure and promoting more sustainable (green) infrastructure practices</a:t>
            </a:r>
          </a:p>
          <a:p>
            <a:pPr>
              <a:lnSpc>
                <a:spcPct val="90000"/>
              </a:lnSpc>
            </a:pPr>
            <a:r>
              <a:rPr lang="en-GB" sz="3200" dirty="0"/>
              <a:t>Small grants to communities to implement the above</a:t>
            </a:r>
          </a:p>
          <a:p>
            <a:pPr>
              <a:lnSpc>
                <a:spcPct val="90000"/>
              </a:lnSpc>
            </a:pPr>
            <a:r>
              <a:rPr lang="en-GB" sz="3200" dirty="0"/>
              <a:t>Training, particularly for women and unemployed youth to implement rehabilitation projects, to raise their environmental awareness and future employment prospects and provide certificates for skills learned.</a:t>
            </a:r>
          </a:p>
        </p:txBody>
      </p:sp>
    </p:spTree>
    <p:extLst>
      <p:ext uri="{BB962C8B-B14F-4D97-AF65-F5344CB8AC3E}">
        <p14:creationId xmlns:p14="http://schemas.microsoft.com/office/powerpoint/2010/main" val="106783094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3200" b="1" dirty="0">
                <a:solidFill>
                  <a:srgbClr val="FFFFFF"/>
                </a:solidFill>
              </a:rPr>
              <a:t>Output 3.3 Smallholder farmers on traditionally-owned lands supported to implement traditional and innovative climate-smart agricultural practices for sustainable land management and climate change adaptation that contribute to LDN, protect ecosystem services and food security and enhance incomes. </a:t>
            </a:r>
            <a:endParaRPr lang="en-GB" sz="32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Demonstrate environmentally-friendly organic food production systems (traditional agroforestry) that protect soils, water and forest cover and provide fresh healthy local foods (close collaboration with GCF/MCT food security project and College of Micronesia (COM) extension programmes)</a:t>
            </a:r>
          </a:p>
          <a:p>
            <a:pPr>
              <a:lnSpc>
                <a:spcPct val="90000"/>
              </a:lnSpc>
            </a:pPr>
            <a:r>
              <a:rPr lang="en-GB" sz="3200" dirty="0"/>
              <a:t>Support on-farm and municipal level composting systems (job creation) to use bio-</a:t>
            </a:r>
            <a:r>
              <a:rPr lang="en-GB" sz="3200" dirty="0" err="1"/>
              <a:t>degradeable</a:t>
            </a:r>
            <a:r>
              <a:rPr lang="en-GB" sz="3200" dirty="0"/>
              <a:t> waste for improving soil fertility and reducing land-fill</a:t>
            </a:r>
          </a:p>
          <a:p>
            <a:pPr>
              <a:lnSpc>
                <a:spcPct val="90000"/>
              </a:lnSpc>
            </a:pPr>
            <a:r>
              <a:rPr lang="en-GB" sz="3200" dirty="0"/>
              <a:t>More sustainable and profitable livestock management practices to avoid pollution of watercourses (dry litter piggeries etc)</a:t>
            </a:r>
          </a:p>
          <a:p>
            <a:pPr>
              <a:lnSpc>
                <a:spcPct val="90000"/>
              </a:lnSpc>
            </a:pPr>
            <a:r>
              <a:rPr lang="en-GB" sz="3200" dirty="0"/>
              <a:t>Support value-added marketable products from sustainable agroforestry - business incubation support to increase profitability and create jobs (particularly for women and youth)</a:t>
            </a:r>
          </a:p>
          <a:p>
            <a:pPr>
              <a:lnSpc>
                <a:spcPct val="90000"/>
              </a:lnSpc>
            </a:pPr>
            <a:r>
              <a:rPr lang="en-GB" sz="3200" dirty="0"/>
              <a:t>Support improved access to small grants, credit (micro-finance) and savings facilities for farm business and product development</a:t>
            </a:r>
          </a:p>
        </p:txBody>
      </p:sp>
    </p:spTree>
    <p:extLst>
      <p:ext uri="{BB962C8B-B14F-4D97-AF65-F5344CB8AC3E}">
        <p14:creationId xmlns:p14="http://schemas.microsoft.com/office/powerpoint/2010/main" val="41001317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4" name="Group 18">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1026378" cy="9601200"/>
            <a:chOff x="7467600" y="0"/>
            <a:chExt cx="4724400" cy="6858000"/>
          </a:xfrm>
        </p:grpSpPr>
        <p:sp>
          <p:nvSpPr>
            <p:cNvPr id="20" name="Rectangle 19">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20">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 name="Freeform: Shape 22">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0881823" cy="96012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75084" y="1386840"/>
            <a:ext cx="16652081" cy="6827519"/>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xmlns="" id="{802F2C21-8B61-4689-8EDB-245DBA3D9728}"/>
              </a:ext>
            </a:extLst>
          </p:cNvPr>
          <p:cNvSpPr>
            <a:spLocks noGrp="1"/>
          </p:cNvSpPr>
          <p:nvPr>
            <p:ph type="title"/>
          </p:nvPr>
        </p:nvSpPr>
        <p:spPr>
          <a:xfrm>
            <a:off x="1270923" y="2346959"/>
            <a:ext cx="5625704" cy="4907280"/>
          </a:xfrm>
        </p:spPr>
        <p:txBody>
          <a:bodyPr anchor="t">
            <a:normAutofit/>
          </a:bodyPr>
          <a:lstStyle/>
          <a:p>
            <a:r>
              <a:rPr lang="en-GB" sz="5700" dirty="0"/>
              <a:t>Component 3: Indicators and targets</a:t>
            </a:r>
          </a:p>
        </p:txBody>
      </p:sp>
      <p:sp>
        <p:nvSpPr>
          <p:cNvPr id="37" name="Content Placeholder 2">
            <a:extLst>
              <a:ext uri="{FF2B5EF4-FFF2-40B4-BE49-F238E27FC236}">
                <a16:creationId xmlns:a16="http://schemas.microsoft.com/office/drawing/2014/main" xmlns="" id="{06F40CB3-046F-45F6-BB6B-6B955ECB3490}"/>
              </a:ext>
            </a:extLst>
          </p:cNvPr>
          <p:cNvSpPr>
            <a:spLocks noGrp="1"/>
          </p:cNvSpPr>
          <p:nvPr>
            <p:ph idx="1"/>
          </p:nvPr>
        </p:nvSpPr>
        <p:spPr>
          <a:xfrm>
            <a:off x="6896627" y="1704255"/>
            <a:ext cx="9658100" cy="6192688"/>
          </a:xfrm>
        </p:spPr>
        <p:txBody>
          <a:bodyPr>
            <a:normAutofit lnSpcReduction="10000"/>
          </a:bodyPr>
          <a:lstStyle/>
          <a:p>
            <a:r>
              <a:rPr lang="en-US" sz="2400" dirty="0">
                <a:solidFill>
                  <a:srgbClr val="000000"/>
                </a:solidFill>
                <a:effectLst/>
                <a:ea typeface="Times New Roman" panose="02020603050405020304" pitchFamily="18" charset="0"/>
              </a:rPr>
              <a:t>Sustainable land management over 3,367 ha of 4 critical terrestrial and coastal landscapes, including reduced land degradation over 1,285 ha and 842 ha under improved practices in production systems through approved community-led and implemented integrated management plans with an equal participation of women and men </a:t>
            </a:r>
          </a:p>
          <a:p>
            <a:pPr marL="0" indent="0">
              <a:buNone/>
            </a:pPr>
            <a:endParaRPr lang="en-GB" sz="2400" dirty="0">
              <a:effectLst/>
              <a:ea typeface="Times New Roman" panose="02020603050405020304" pitchFamily="18" charset="0"/>
            </a:endParaRPr>
          </a:p>
          <a:p>
            <a:r>
              <a:rPr lang="en-US" sz="2400" dirty="0">
                <a:solidFill>
                  <a:srgbClr val="000000"/>
                </a:solidFill>
                <a:effectLst/>
                <a:ea typeface="Times New Roman" panose="02020603050405020304" pitchFamily="18" charset="0"/>
              </a:rPr>
              <a:t>At least 8 initiatives implemented to enhance ecosystem services and reverse land degradation from agriculture and infrastructure sectors through nature-based solutions, engaging both youth and an equal participation of women and men </a:t>
            </a:r>
            <a:endParaRPr lang="en-GB" sz="2400" dirty="0">
              <a:effectLst/>
              <a:ea typeface="Times New Roman" panose="02020603050405020304" pitchFamily="18" charset="0"/>
            </a:endParaRPr>
          </a:p>
          <a:p>
            <a:pPr marL="0" indent="0">
              <a:buNone/>
            </a:pPr>
            <a:endParaRPr lang="en-GB" sz="2400" dirty="0">
              <a:effectLst/>
              <a:ea typeface="Times New Roman" panose="02020603050405020304" pitchFamily="18" charset="0"/>
            </a:endParaRPr>
          </a:p>
          <a:p>
            <a:r>
              <a:rPr lang="en-US" sz="2400" dirty="0">
                <a:solidFill>
                  <a:srgbClr val="000000"/>
                </a:solidFill>
                <a:effectLst/>
                <a:ea typeface="Times New Roman" panose="02020603050405020304" pitchFamily="18" charset="0"/>
              </a:rPr>
              <a:t>335 smallholder farms (= 50% of households in the landscapes) adopt SLM techniques, resulting in reduced land degradation </a:t>
            </a:r>
            <a:endParaRPr lang="en-GB" sz="2400" dirty="0">
              <a:effectLst/>
              <a:ea typeface="Times New Roman" panose="02020603050405020304" pitchFamily="18" charset="0"/>
            </a:endParaRPr>
          </a:p>
          <a:p>
            <a:pPr marL="0" indent="0">
              <a:buNone/>
            </a:pPr>
            <a:endParaRPr lang="en-GB" sz="2400" dirty="0">
              <a:effectLst/>
              <a:ea typeface="Times New Roman" panose="02020603050405020304" pitchFamily="18" charset="0"/>
            </a:endParaRPr>
          </a:p>
          <a:p>
            <a:r>
              <a:rPr lang="en-US" sz="2400" dirty="0">
                <a:solidFill>
                  <a:srgbClr val="000000"/>
                </a:solidFill>
                <a:effectLst/>
                <a:ea typeface="Times New Roman" panose="02020603050405020304" pitchFamily="18" charset="0"/>
              </a:rPr>
              <a:t>10% improvement in net household profitability (including female-headed households) from smallholder farms adopting SLM and related added value products / marketing / diversification initiatives</a:t>
            </a:r>
            <a:endParaRPr lang="en-GB" sz="2400" dirty="0">
              <a:effectLst/>
              <a:ea typeface="Times New Roman" panose="02020603050405020304" pitchFamily="18" charset="0"/>
            </a:endParaRPr>
          </a:p>
        </p:txBody>
      </p:sp>
    </p:spTree>
    <p:extLst>
      <p:ext uri="{BB962C8B-B14F-4D97-AF65-F5344CB8AC3E}">
        <p14:creationId xmlns:p14="http://schemas.microsoft.com/office/powerpoint/2010/main" val="22414451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5ED2791B-71CC-4938-8D92-DA634EB9ACF7}"/>
              </a:ext>
            </a:extLst>
          </p:cNvPr>
          <p:cNvSpPr>
            <a:spLocks noGrp="1"/>
          </p:cNvSpPr>
          <p:nvPr>
            <p:ph type="title"/>
          </p:nvPr>
        </p:nvSpPr>
        <p:spPr>
          <a:xfrm>
            <a:off x="1518939" y="2754172"/>
            <a:ext cx="3881736" cy="3566160"/>
          </a:xfrm>
          <a:noFill/>
        </p:spPr>
        <p:txBody>
          <a:bodyPr vert="horz" lIns="91440" tIns="45720" rIns="91440" bIns="45720" rtlCol="0" anchor="ctr">
            <a:normAutofit/>
          </a:bodyPr>
          <a:lstStyle/>
          <a:p>
            <a:pPr defTabSz="914400">
              <a:lnSpc>
                <a:spcPct val="90000"/>
              </a:lnSpc>
            </a:pPr>
            <a:r>
              <a:rPr lang="en-US" sz="5100" kern="1200" dirty="0">
                <a:solidFill>
                  <a:srgbClr val="FFFFFF"/>
                </a:solidFill>
                <a:latin typeface="+mj-lt"/>
                <a:ea typeface="+mj-ea"/>
                <a:cs typeface="+mj-cs"/>
              </a:rPr>
              <a:t>Discussion – Component 3</a:t>
            </a:r>
          </a:p>
        </p:txBody>
      </p:sp>
      <p:pic>
        <p:nvPicPr>
          <p:cNvPr id="1026" name="Picture 2" descr="Spark Effective Discussions with Canvas Discussion Boards | Courses at  UChicago">
            <a:extLst>
              <a:ext uri="{FF2B5EF4-FFF2-40B4-BE49-F238E27FC236}">
                <a16:creationId xmlns:a16="http://schemas.microsoft.com/office/drawing/2014/main" xmlns="" id="{4609FE06-45C2-4D3F-940D-04E62911985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0369277" y="552128"/>
            <a:ext cx="4752640" cy="2970400"/>
          </a:xfrm>
          <a:prstGeom prst="rect">
            <a:avLst/>
          </a:prstGeom>
          <a:noFill/>
          <a:extLst>
            <a:ext uri="{909E8E84-426E-40DD-AFC4-6F175D3DCCD1}">
              <a14:hiddenFill xmlns:a14="http://schemas.microsoft.com/office/drawing/2010/main">
                <a:solidFill>
                  <a:srgbClr val="FFFFFF"/>
                </a:solidFill>
              </a14:hiddenFill>
            </a:ext>
          </a:extLst>
        </p:spPr>
      </p:pic>
      <p:sp>
        <p:nvSpPr>
          <p:cNvPr id="5" name="Title 3">
            <a:extLst>
              <a:ext uri="{FF2B5EF4-FFF2-40B4-BE49-F238E27FC236}">
                <a16:creationId xmlns:a16="http://schemas.microsoft.com/office/drawing/2014/main" xmlns="" id="{6E1C3E02-6277-4308-89B4-7EF5E75D299A}"/>
              </a:ext>
            </a:extLst>
          </p:cNvPr>
          <p:cNvSpPr txBox="1">
            <a:spLocks/>
          </p:cNvSpPr>
          <p:nvPr/>
        </p:nvSpPr>
        <p:spPr>
          <a:xfrm>
            <a:off x="8857109" y="4008512"/>
            <a:ext cx="8767072" cy="3869639"/>
          </a:xfrm>
          <a:prstGeom prst="rect">
            <a:avLst/>
          </a:prstGeom>
        </p:spPr>
        <p:txBody>
          <a:bodyPr vert="horz" lIns="91440" tIns="45720" rIns="91440" bIns="45720" rtlCol="0" anchor="ctr">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Does this meet your priorities?</a:t>
            </a:r>
          </a:p>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non-priority activities to delete?</a:t>
            </a:r>
          </a:p>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Anything to add?</a:t>
            </a:r>
          </a:p>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questions?</a:t>
            </a:r>
            <a:endParaRPr kumimoji="0" lang="en-US" sz="4900" b="0" i="0" u="none" strike="noStrike" kern="1200" cap="none" spc="0" normalizeH="0" baseline="0" noProof="0" dirty="0">
              <a:ln>
                <a:noFill/>
              </a:ln>
              <a:solidFill>
                <a:prstClr val="black"/>
              </a:solidFill>
              <a:effectLst/>
              <a:uLnTx/>
              <a:uFillTx/>
              <a:latin typeface="Calibri"/>
              <a:ea typeface="+mj-ea"/>
              <a:cs typeface="+mj-cs"/>
            </a:endParaRPr>
          </a:p>
        </p:txBody>
      </p:sp>
    </p:spTree>
    <p:extLst>
      <p:ext uri="{BB962C8B-B14F-4D97-AF65-F5344CB8AC3E}">
        <p14:creationId xmlns:p14="http://schemas.microsoft.com/office/powerpoint/2010/main" val="204476866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FFD48BC7-DC40-47DE-87EE-9F4B6ECB9AB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xmlns="" id="{E502BBC7-2C76-46F3-BC24-5985BC13DB8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45518" y="0"/>
            <a:ext cx="14711213"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xmlns="" id="{C7F28D52-2A5F-4D23-81AE-7CB8B591C7A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56207" y="0"/>
            <a:ext cx="14689836"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xmlns="" id="{FCE37792-E9E2-4397-8CD5-0FCD1D214EFC}"/>
              </a:ext>
            </a:extLst>
          </p:cNvPr>
          <p:cNvSpPr>
            <a:spLocks noGrp="1"/>
          </p:cNvSpPr>
          <p:nvPr>
            <p:ph type="title"/>
          </p:nvPr>
        </p:nvSpPr>
        <p:spPr>
          <a:xfrm>
            <a:off x="2250285" y="2799461"/>
            <a:ext cx="13501688" cy="3869639"/>
          </a:xfrm>
        </p:spPr>
        <p:txBody>
          <a:bodyPr vert="horz" lIns="91440" tIns="45720" rIns="91440" bIns="45720" rtlCol="0" anchor="ctr">
            <a:normAutofit/>
          </a:bodyPr>
          <a:lstStyle/>
          <a:p>
            <a:pPr defTabSz="914400">
              <a:lnSpc>
                <a:spcPct val="90000"/>
              </a:lnSpc>
            </a:pPr>
            <a:r>
              <a:rPr lang="en-US" sz="4900" b="1" kern="1200" dirty="0">
                <a:solidFill>
                  <a:schemeClr val="tx1"/>
                </a:solidFill>
                <a:latin typeface="+mj-lt"/>
                <a:ea typeface="+mj-ea"/>
                <a:cs typeface="+mj-cs"/>
              </a:rPr>
              <a:t>Component 4</a:t>
            </a:r>
            <a:br>
              <a:rPr lang="en-US" sz="4900" b="1" kern="1200" dirty="0">
                <a:solidFill>
                  <a:schemeClr val="tx1"/>
                </a:solidFill>
                <a:latin typeface="+mj-lt"/>
                <a:ea typeface="+mj-ea"/>
                <a:cs typeface="+mj-cs"/>
              </a:rPr>
            </a:br>
            <a:r>
              <a:rPr lang="en-GB" sz="4900" dirty="0"/>
              <a:t>Effective knowledge management, gender mainstreaming, and M&amp;E</a:t>
            </a:r>
            <a:r>
              <a:rPr lang="en-US" sz="4900" kern="1200" dirty="0">
                <a:solidFill>
                  <a:schemeClr val="tx1"/>
                </a:solidFill>
                <a:latin typeface="+mj-lt"/>
                <a:ea typeface="+mj-ea"/>
                <a:cs typeface="+mj-cs"/>
              </a:rPr>
              <a:t/>
            </a:r>
            <a:br>
              <a:rPr lang="en-US" sz="4900" kern="1200" dirty="0">
                <a:solidFill>
                  <a:schemeClr val="tx1"/>
                </a:solidFill>
                <a:latin typeface="+mj-lt"/>
                <a:ea typeface="+mj-ea"/>
                <a:cs typeface="+mj-cs"/>
              </a:rPr>
            </a:br>
            <a:endParaRPr lang="en-US" sz="4900" kern="1200" dirty="0">
              <a:solidFill>
                <a:schemeClr val="tx1"/>
              </a:solidFill>
              <a:latin typeface="+mj-lt"/>
              <a:ea typeface="+mj-ea"/>
              <a:cs typeface="+mj-cs"/>
            </a:endParaRPr>
          </a:p>
        </p:txBody>
      </p:sp>
      <p:sp>
        <p:nvSpPr>
          <p:cNvPr id="15" name="Rectangle 14">
            <a:extLst>
              <a:ext uri="{FF2B5EF4-FFF2-40B4-BE49-F238E27FC236}">
                <a16:creationId xmlns:a16="http://schemas.microsoft.com/office/drawing/2014/main" xmlns="" id="{3629484E-3792-4B3D-89AD-7C8A1ED0E0D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490686" y="7734700"/>
            <a:ext cx="7020877" cy="384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xmlns="" id="{23DCF75F-874F-4DB0-BF95-F8F9A2554C5F}"/>
              </a:ext>
            </a:extLst>
          </p:cNvPr>
          <p:cNvSpPr txBox="1"/>
          <p:nvPr/>
        </p:nvSpPr>
        <p:spPr>
          <a:xfrm>
            <a:off x="5652752" y="6637643"/>
            <a:ext cx="6696744" cy="861774"/>
          </a:xfrm>
          <a:prstGeom prst="rect">
            <a:avLst/>
          </a:prstGeom>
          <a:noFill/>
        </p:spPr>
        <p:txBody>
          <a:bodyPr wrap="square" rtlCol="0">
            <a:spAutoFit/>
          </a:bodyPr>
          <a:lstStyle/>
          <a:p>
            <a:pPr algn="ctr"/>
            <a:r>
              <a:rPr lang="en-GB" dirty="0"/>
              <a:t>GEF Budget: US$ 759,939   (14%)</a:t>
            </a:r>
          </a:p>
          <a:p>
            <a:pPr algn="ctr"/>
            <a:r>
              <a:rPr lang="en-GB" dirty="0"/>
              <a:t>Co-financing: US$ 4,071,556  (11%)</a:t>
            </a:r>
          </a:p>
        </p:txBody>
      </p:sp>
    </p:spTree>
    <p:extLst>
      <p:ext uri="{BB962C8B-B14F-4D97-AF65-F5344CB8AC3E}">
        <p14:creationId xmlns:p14="http://schemas.microsoft.com/office/powerpoint/2010/main" val="168192150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3200" b="1" dirty="0">
                <a:solidFill>
                  <a:srgbClr val="FFFFFF"/>
                </a:solidFill>
              </a:rPr>
              <a:t>Output 4.1 Raised awareness of SLM and the benefits of tackling land degradation through communications, education and campaigns and community participation. </a:t>
            </a:r>
            <a:endParaRPr lang="en-GB" sz="32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Design and implementation of communications/outreach plan through multiple media, schools, local groups, community events etc to:</a:t>
            </a:r>
          </a:p>
          <a:p>
            <a:pPr lvl="1">
              <a:lnSpc>
                <a:spcPct val="90000"/>
              </a:lnSpc>
            </a:pPr>
            <a:r>
              <a:rPr lang="en-GB" sz="2600" dirty="0"/>
              <a:t>raise awareness of the links between land degradation and loss of ecosystem services </a:t>
            </a:r>
          </a:p>
          <a:p>
            <a:pPr lvl="1">
              <a:lnSpc>
                <a:spcPct val="90000"/>
              </a:lnSpc>
            </a:pPr>
            <a:r>
              <a:rPr lang="en-GB" sz="2600" dirty="0"/>
              <a:t>LDN and SLM solutions</a:t>
            </a:r>
          </a:p>
          <a:p>
            <a:pPr lvl="1">
              <a:lnSpc>
                <a:spcPct val="90000"/>
              </a:lnSpc>
            </a:pPr>
            <a:r>
              <a:rPr lang="en-GB" sz="2600" dirty="0"/>
              <a:t>new policies, regulations and codes related to land degradation</a:t>
            </a:r>
          </a:p>
          <a:p>
            <a:pPr>
              <a:lnSpc>
                <a:spcPct val="90000"/>
              </a:lnSpc>
            </a:pPr>
            <a:r>
              <a:rPr lang="en-GB" sz="3200" dirty="0"/>
              <a:t>Environmental citizen science and volunteering programmes facilitated through NGOs to promote greater participation</a:t>
            </a:r>
          </a:p>
          <a:p>
            <a:pPr lvl="1">
              <a:lnSpc>
                <a:spcPct val="90000"/>
              </a:lnSpc>
            </a:pPr>
            <a:endParaRPr lang="en-GB" sz="2600" dirty="0"/>
          </a:p>
        </p:txBody>
      </p:sp>
    </p:spTree>
    <p:extLst>
      <p:ext uri="{BB962C8B-B14F-4D97-AF65-F5344CB8AC3E}">
        <p14:creationId xmlns:p14="http://schemas.microsoft.com/office/powerpoint/2010/main" val="226607450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3200" b="1" dirty="0">
                <a:solidFill>
                  <a:srgbClr val="FFFFFF"/>
                </a:solidFill>
              </a:rPr>
              <a:t>Output 4.2 Knowledge management to share information and project lessons between states, landscapes and communities including through an on-line portal, learning exchanges and demonstration farms/farmer associations</a:t>
            </a:r>
            <a:endParaRPr lang="en-GB" sz="32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National level LDN/SLM on-line portal (as part of DECEM existing portals) </a:t>
            </a:r>
          </a:p>
          <a:p>
            <a:pPr>
              <a:lnSpc>
                <a:spcPct val="90000"/>
              </a:lnSpc>
            </a:pPr>
            <a:r>
              <a:rPr lang="en-GB" sz="3200" dirty="0"/>
              <a:t>Knowledge / learning exchanges between government offices, communities and municipalities, and between states, through exchange visits, hands-on workshops, demonstration farms, farmer associations and producer groups</a:t>
            </a:r>
          </a:p>
          <a:p>
            <a:pPr>
              <a:lnSpc>
                <a:spcPct val="90000"/>
              </a:lnSpc>
            </a:pPr>
            <a:r>
              <a:rPr lang="en-GB" sz="3200" dirty="0"/>
              <a:t>Document and share best practices, including indigenous/traditional knowledge and skills on SLM and related livelihoods opportunities </a:t>
            </a:r>
          </a:p>
          <a:p>
            <a:pPr>
              <a:lnSpc>
                <a:spcPct val="90000"/>
              </a:lnSpc>
            </a:pPr>
            <a:r>
              <a:rPr lang="en-GB" sz="3200" dirty="0"/>
              <a:t>Foster champions who can be ambassadors for LDN/SLM knowledge sharing in the community </a:t>
            </a:r>
          </a:p>
        </p:txBody>
      </p:sp>
    </p:spTree>
    <p:extLst>
      <p:ext uri="{BB962C8B-B14F-4D97-AF65-F5344CB8AC3E}">
        <p14:creationId xmlns:p14="http://schemas.microsoft.com/office/powerpoint/2010/main" val="97116504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3200" b="1" dirty="0">
                <a:solidFill>
                  <a:srgbClr val="FFFFFF"/>
                </a:solidFill>
              </a:rPr>
              <a:t>Output 4.3 South-South cooperation across the Pacific and with other SIDS to exchange best practices/learn lessons to support LDN/SLM</a:t>
            </a:r>
            <a:endParaRPr lang="en-GB" sz="32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Opportunities to policy makers and practitioners to improve  skills in tackling land degradation by enabling shared learning with other SIDS (</a:t>
            </a:r>
            <a:r>
              <a:rPr lang="en-GB" sz="3200" dirty="0" err="1"/>
              <a:t>eg</a:t>
            </a:r>
            <a:r>
              <a:rPr lang="en-GB" sz="3200" dirty="0"/>
              <a:t> UNCCD platforms, other GEF projects etc)</a:t>
            </a:r>
          </a:p>
          <a:p>
            <a:pPr>
              <a:lnSpc>
                <a:spcPct val="90000"/>
              </a:lnSpc>
            </a:pPr>
            <a:r>
              <a:rPr lang="en-GB" sz="3200" dirty="0"/>
              <a:t>On-line webinars, workshops and forums, social media networks, sharing of best practice materials and international exchanges (where significant benefits can be identified)</a:t>
            </a:r>
          </a:p>
          <a:p>
            <a:pPr>
              <a:lnSpc>
                <a:spcPct val="90000"/>
              </a:lnSpc>
            </a:pPr>
            <a:r>
              <a:rPr lang="en-GB" sz="3200" dirty="0"/>
              <a:t>Small challenge grants to support international scholarship programs (MSc level) for environment-related fields.</a:t>
            </a:r>
          </a:p>
          <a:p>
            <a:pPr>
              <a:lnSpc>
                <a:spcPct val="90000"/>
              </a:lnSpc>
            </a:pPr>
            <a:endParaRPr lang="en-GB" sz="3200" dirty="0"/>
          </a:p>
        </p:txBody>
      </p:sp>
    </p:spTree>
    <p:extLst>
      <p:ext uri="{BB962C8B-B14F-4D97-AF65-F5344CB8AC3E}">
        <p14:creationId xmlns:p14="http://schemas.microsoft.com/office/powerpoint/2010/main" val="35904071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itle 1">
            <a:extLst>
              <a:ext uri="{FF2B5EF4-FFF2-40B4-BE49-F238E27FC236}">
                <a16:creationId xmlns:a16="http://schemas.microsoft.com/office/drawing/2014/main" xmlns="" id="{F5648261-9824-4ADA-81B1-17B3FCAA9EC7}"/>
              </a:ext>
            </a:extLst>
          </p:cNvPr>
          <p:cNvSpPr>
            <a:spLocks noGrp="1"/>
          </p:cNvSpPr>
          <p:nvPr>
            <p:ph type="title"/>
          </p:nvPr>
        </p:nvSpPr>
        <p:spPr>
          <a:xfrm>
            <a:off x="900112" y="-238698"/>
            <a:ext cx="16202026" cy="1600201"/>
          </a:xfrm>
        </p:spPr>
        <p:txBody>
          <a:bodyPr/>
          <a:lstStyle/>
          <a:p>
            <a:r>
              <a:rPr lang="en-GB" altLang="en-US" dirty="0"/>
              <a:t>Key project features</a:t>
            </a:r>
          </a:p>
        </p:txBody>
      </p:sp>
      <p:sp>
        <p:nvSpPr>
          <p:cNvPr id="3" name="Content Placeholder 2">
            <a:extLst>
              <a:ext uri="{FF2B5EF4-FFF2-40B4-BE49-F238E27FC236}">
                <a16:creationId xmlns:a16="http://schemas.microsoft.com/office/drawing/2014/main" xmlns="" id="{B4E82A5B-43FC-41E6-A139-55A9B4B61696}"/>
              </a:ext>
            </a:extLst>
          </p:cNvPr>
          <p:cNvSpPr>
            <a:spLocks noGrp="1"/>
          </p:cNvSpPr>
          <p:nvPr>
            <p:ph idx="1"/>
          </p:nvPr>
        </p:nvSpPr>
        <p:spPr>
          <a:xfrm>
            <a:off x="1152253" y="1273998"/>
            <a:ext cx="13249472" cy="7053203"/>
          </a:xfrm>
        </p:spPr>
        <p:txBody>
          <a:bodyPr>
            <a:normAutofit/>
          </a:bodyPr>
          <a:lstStyle/>
          <a:p>
            <a:pPr>
              <a:defRPr/>
            </a:pPr>
            <a:r>
              <a:rPr lang="en-GB" sz="3600" b="1" dirty="0"/>
              <a:t>GEF focal area / programming directions</a:t>
            </a:r>
          </a:p>
          <a:p>
            <a:pPr lvl="1">
              <a:defRPr/>
            </a:pPr>
            <a:r>
              <a:rPr lang="en-GB" sz="3200" b="1" dirty="0"/>
              <a:t>LD-1-1</a:t>
            </a:r>
            <a:r>
              <a:rPr lang="en-GB" sz="3200" dirty="0"/>
              <a:t> Maintain or improve flow of </a:t>
            </a:r>
            <a:r>
              <a:rPr lang="en-GB" sz="3200" dirty="0" err="1"/>
              <a:t>agro</a:t>
            </a:r>
            <a:r>
              <a:rPr lang="en-GB" sz="3200" dirty="0"/>
              <a:t>-ecosystem services to sustain food production and livelihoods through Sustainable Land Management </a:t>
            </a:r>
          </a:p>
          <a:p>
            <a:pPr lvl="1">
              <a:defRPr/>
            </a:pPr>
            <a:r>
              <a:rPr lang="en-GB" sz="3200" b="1" dirty="0"/>
              <a:t>LD-2-5</a:t>
            </a:r>
            <a:r>
              <a:rPr lang="en-GB" sz="3200" dirty="0"/>
              <a:t> Create enabling environments to support scaling up and mainstreaming of SLM and LDN </a:t>
            </a:r>
          </a:p>
          <a:p>
            <a:pPr>
              <a:defRPr/>
            </a:pPr>
            <a:r>
              <a:rPr lang="en-GB" sz="3600" b="1" dirty="0"/>
              <a:t>Budget</a:t>
            </a:r>
          </a:p>
          <a:p>
            <a:pPr lvl="1">
              <a:defRPr/>
            </a:pPr>
            <a:r>
              <a:rPr lang="en-GB" sz="3200" dirty="0"/>
              <a:t>GEF:  STAR allocation US$ </a:t>
            </a:r>
            <a:r>
              <a:rPr lang="en-GB" sz="3200" dirty="0">
                <a:highlight>
                  <a:srgbClr val="FFFF00"/>
                </a:highlight>
              </a:rPr>
              <a:t>5,860,000</a:t>
            </a:r>
            <a:r>
              <a:rPr lang="en-GB" sz="3200" dirty="0"/>
              <a:t> (revised from original US$ 6.46M) </a:t>
            </a:r>
          </a:p>
          <a:p>
            <a:pPr lvl="1">
              <a:defRPr/>
            </a:pPr>
            <a:r>
              <a:rPr lang="en-GB" sz="3200" dirty="0"/>
              <a:t>PPG costs (incl. fees) US$ 219,000</a:t>
            </a:r>
          </a:p>
          <a:p>
            <a:pPr lvl="1">
              <a:defRPr/>
            </a:pPr>
            <a:r>
              <a:rPr lang="en-GB" sz="3200" dirty="0"/>
              <a:t>Project cost (incl. fees) US$ </a:t>
            </a:r>
            <a:r>
              <a:rPr lang="en-GB" sz="3200" dirty="0">
                <a:highlight>
                  <a:srgbClr val="FFFF00"/>
                </a:highlight>
              </a:rPr>
              <a:t>5,641,000</a:t>
            </a:r>
          </a:p>
          <a:p>
            <a:pPr>
              <a:defRPr/>
            </a:pPr>
            <a:r>
              <a:rPr lang="en-GB" sz="3600" b="1" dirty="0"/>
              <a:t>Duration of implementation phase: </a:t>
            </a:r>
            <a:r>
              <a:rPr lang="en-GB" sz="3600" dirty="0"/>
              <a:t>6 years</a:t>
            </a:r>
          </a:p>
          <a:p>
            <a:pPr>
              <a:defRPr/>
            </a:pPr>
            <a:endParaRPr lang="en-GB" sz="3600" dirty="0"/>
          </a:p>
        </p:txBody>
      </p:sp>
      <p:grpSp>
        <p:nvGrpSpPr>
          <p:cNvPr id="9" name="Group 8">
            <a:extLst>
              <a:ext uri="{FF2B5EF4-FFF2-40B4-BE49-F238E27FC236}">
                <a16:creationId xmlns:a16="http://schemas.microsoft.com/office/drawing/2014/main" xmlns="" id="{62A0C01A-6F60-46D5-921B-CEBD67974701}"/>
              </a:ext>
            </a:extLst>
          </p:cNvPr>
          <p:cNvGrpSpPr/>
          <p:nvPr/>
        </p:nvGrpSpPr>
        <p:grpSpPr>
          <a:xfrm>
            <a:off x="15265821" y="1258682"/>
            <a:ext cx="2242370" cy="6471919"/>
            <a:chOff x="3784949" y="1560211"/>
            <a:chExt cx="1592460" cy="4622799"/>
          </a:xfrm>
          <a:effectLst>
            <a:outerShdw blurRad="127000" dist="88900" dir="2700000" algn="tl" rotWithShape="0">
              <a:prstClr val="black">
                <a:alpha val="40000"/>
              </a:prstClr>
            </a:outerShdw>
          </a:effectLst>
        </p:grpSpPr>
        <p:sp>
          <p:nvSpPr>
            <p:cNvPr id="10" name="Freeform: Shape 9">
              <a:extLst>
                <a:ext uri="{FF2B5EF4-FFF2-40B4-BE49-F238E27FC236}">
                  <a16:creationId xmlns:a16="http://schemas.microsoft.com/office/drawing/2014/main" xmlns="" id="{05C3D5EE-58FB-4B94-A749-C1EEBBE878FA}"/>
                </a:ext>
              </a:extLst>
            </p:cNvPr>
            <p:cNvSpPr/>
            <p:nvPr/>
          </p:nvSpPr>
          <p:spPr>
            <a:xfrm>
              <a:off x="3784949" y="1560211"/>
              <a:ext cx="1592460" cy="4622799"/>
            </a:xfrm>
            <a:custGeom>
              <a:avLst/>
              <a:gdLst>
                <a:gd name="connsiteX0" fmla="*/ 0 w 1592460"/>
                <a:gd name="connsiteY0" fmla="*/ 159246 h 4622799"/>
                <a:gd name="connsiteX1" fmla="*/ 159246 w 1592460"/>
                <a:gd name="connsiteY1" fmla="*/ 0 h 4622799"/>
                <a:gd name="connsiteX2" fmla="*/ 1433214 w 1592460"/>
                <a:gd name="connsiteY2" fmla="*/ 0 h 4622799"/>
                <a:gd name="connsiteX3" fmla="*/ 1592460 w 1592460"/>
                <a:gd name="connsiteY3" fmla="*/ 159246 h 4622799"/>
                <a:gd name="connsiteX4" fmla="*/ 1592460 w 1592460"/>
                <a:gd name="connsiteY4" fmla="*/ 4463553 h 4622799"/>
                <a:gd name="connsiteX5" fmla="*/ 1433214 w 1592460"/>
                <a:gd name="connsiteY5" fmla="*/ 4622799 h 4622799"/>
                <a:gd name="connsiteX6" fmla="*/ 159246 w 1592460"/>
                <a:gd name="connsiteY6" fmla="*/ 4622799 h 4622799"/>
                <a:gd name="connsiteX7" fmla="*/ 0 w 1592460"/>
                <a:gd name="connsiteY7" fmla="*/ 4463553 h 4622799"/>
                <a:gd name="connsiteX8" fmla="*/ 0 w 1592460"/>
                <a:gd name="connsiteY8" fmla="*/ 159246 h 462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2460" h="4622799">
                  <a:moveTo>
                    <a:pt x="0" y="159246"/>
                  </a:moveTo>
                  <a:cubicBezTo>
                    <a:pt x="0" y="71297"/>
                    <a:pt x="71297" y="0"/>
                    <a:pt x="159246" y="0"/>
                  </a:cubicBezTo>
                  <a:lnTo>
                    <a:pt x="1433214" y="0"/>
                  </a:lnTo>
                  <a:cubicBezTo>
                    <a:pt x="1521163" y="0"/>
                    <a:pt x="1592460" y="71297"/>
                    <a:pt x="1592460" y="159246"/>
                  </a:cubicBezTo>
                  <a:lnTo>
                    <a:pt x="1592460" y="4463553"/>
                  </a:lnTo>
                  <a:cubicBezTo>
                    <a:pt x="1592460" y="4551502"/>
                    <a:pt x="1521163" y="4622799"/>
                    <a:pt x="1433214" y="4622799"/>
                  </a:cubicBezTo>
                  <a:lnTo>
                    <a:pt x="159246" y="4622799"/>
                  </a:lnTo>
                  <a:cubicBezTo>
                    <a:pt x="71297" y="4622799"/>
                    <a:pt x="0" y="4551502"/>
                    <a:pt x="0" y="4463553"/>
                  </a:cubicBezTo>
                  <a:lnTo>
                    <a:pt x="0" y="159246"/>
                  </a:lnTo>
                  <a:close/>
                </a:path>
              </a:pathLst>
            </a:custGeom>
            <a:solidFill>
              <a:schemeClr val="bg2">
                <a:lumMod val="50000"/>
              </a:schemeClr>
            </a:solidFill>
            <a:ln>
              <a:noFill/>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lt1"/>
            </a:fontRef>
          </p:style>
          <p:txBody>
            <a:bodyPr spcFirstLastPara="0" vert="horz" wrap="square" lIns="99568" tIns="1554480" rIns="99568" bIns="1024127" numCol="1" spcCol="1270" anchor="t" anchorCtr="1">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22300">
                <a:lnSpc>
                  <a:spcPct val="90000"/>
                </a:lnSpc>
                <a:spcBef>
                  <a:spcPct val="0"/>
                </a:spcBef>
                <a:spcAft>
                  <a:spcPct val="35000"/>
                </a:spcAft>
              </a:pPr>
              <a:endParaRPr lang="en-US" sz="1400" b="1" dirty="0"/>
            </a:p>
            <a:p>
              <a:pPr algn="ctr" defTabSz="622300">
                <a:lnSpc>
                  <a:spcPct val="90000"/>
                </a:lnSpc>
                <a:spcBef>
                  <a:spcPct val="0"/>
                </a:spcBef>
                <a:spcAft>
                  <a:spcPct val="35000"/>
                </a:spcAft>
              </a:pPr>
              <a:endParaRPr lang="en-US" sz="1400" b="1" dirty="0"/>
            </a:p>
            <a:p>
              <a:pPr algn="ctr" defTabSz="622300">
                <a:lnSpc>
                  <a:spcPct val="90000"/>
                </a:lnSpc>
                <a:spcBef>
                  <a:spcPct val="0"/>
                </a:spcBef>
                <a:spcAft>
                  <a:spcPct val="35000"/>
                </a:spcAft>
              </a:pPr>
              <a:endParaRPr lang="en-US" b="1" dirty="0"/>
            </a:p>
            <a:p>
              <a:pPr algn="ctr" defTabSz="622300">
                <a:lnSpc>
                  <a:spcPct val="90000"/>
                </a:lnSpc>
                <a:spcBef>
                  <a:spcPct val="0"/>
                </a:spcBef>
                <a:spcAft>
                  <a:spcPct val="35000"/>
                </a:spcAft>
              </a:pPr>
              <a:r>
                <a:rPr lang="en-US" b="1" dirty="0"/>
                <a:t>LAND DEGRADATION</a:t>
              </a:r>
            </a:p>
            <a:p>
              <a:pPr marL="171450" lvl="1" indent="-171450" defTabSz="1600200">
                <a:lnSpc>
                  <a:spcPct val="90000"/>
                </a:lnSpc>
                <a:spcBef>
                  <a:spcPct val="0"/>
                </a:spcBef>
                <a:spcAft>
                  <a:spcPts val="600"/>
                </a:spcAft>
                <a:buFont typeface="Arial" panose="020B0604020202020204" pitchFamily="34" charset="0"/>
                <a:buChar char="•"/>
              </a:pPr>
              <a:r>
                <a:rPr lang="en-US" sz="1600" dirty="0"/>
                <a:t>Ecosystem services through SLM</a:t>
              </a:r>
            </a:p>
            <a:p>
              <a:pPr marL="171450" lvl="1" indent="-171450" defTabSz="1600200">
                <a:lnSpc>
                  <a:spcPct val="90000"/>
                </a:lnSpc>
                <a:spcBef>
                  <a:spcPct val="0"/>
                </a:spcBef>
                <a:spcAft>
                  <a:spcPts val="600"/>
                </a:spcAft>
                <a:buFont typeface="Arial" panose="020B0604020202020204" pitchFamily="34" charset="0"/>
                <a:buChar char="•"/>
              </a:pPr>
              <a:r>
                <a:rPr lang="en-US" sz="1600" dirty="0"/>
                <a:t>Ecosystem services through SFM</a:t>
              </a:r>
            </a:p>
            <a:p>
              <a:pPr marL="171450" lvl="1" indent="-171450" defTabSz="1600200">
                <a:lnSpc>
                  <a:spcPct val="90000"/>
                </a:lnSpc>
                <a:spcBef>
                  <a:spcPct val="0"/>
                </a:spcBef>
                <a:spcAft>
                  <a:spcPts val="600"/>
                </a:spcAft>
                <a:buFont typeface="Arial" panose="020B0604020202020204" pitchFamily="34" charset="0"/>
                <a:buChar char="•"/>
              </a:pPr>
              <a:r>
                <a:rPr lang="en-US" sz="1600" dirty="0"/>
                <a:t>Ecosystem services through FLR</a:t>
              </a:r>
            </a:p>
            <a:p>
              <a:pPr marL="171450" lvl="1" indent="-171450" defTabSz="1600200">
                <a:lnSpc>
                  <a:spcPct val="90000"/>
                </a:lnSpc>
                <a:spcBef>
                  <a:spcPct val="0"/>
                </a:spcBef>
                <a:spcAft>
                  <a:spcPts val="600"/>
                </a:spcAft>
                <a:buFont typeface="Arial" panose="020B0604020202020204" pitchFamily="34" charset="0"/>
                <a:buChar char="•"/>
              </a:pPr>
              <a:r>
                <a:rPr lang="en-US" sz="1600" dirty="0"/>
                <a:t>Reduce pressure on natural resources</a:t>
              </a:r>
            </a:p>
            <a:p>
              <a:pPr marL="171450" lvl="1" indent="-171450" defTabSz="1600200">
                <a:lnSpc>
                  <a:spcPct val="90000"/>
                </a:lnSpc>
                <a:spcBef>
                  <a:spcPct val="0"/>
                </a:spcBef>
                <a:spcAft>
                  <a:spcPts val="600"/>
                </a:spcAft>
                <a:buFont typeface="Arial" panose="020B0604020202020204" pitchFamily="34" charset="0"/>
                <a:buChar char="•"/>
              </a:pPr>
              <a:r>
                <a:rPr lang="en-US" sz="1600" dirty="0"/>
                <a:t>SLM &amp; LDN up-scaling</a:t>
              </a:r>
            </a:p>
            <a:p>
              <a:pPr marL="285750" lvl="1" indent="-285750" defTabSz="1600200">
                <a:lnSpc>
                  <a:spcPct val="90000"/>
                </a:lnSpc>
                <a:spcBef>
                  <a:spcPct val="0"/>
                </a:spcBef>
                <a:spcAft>
                  <a:spcPct val="15000"/>
                </a:spcAft>
                <a:buChar char="•"/>
              </a:pPr>
              <a:endParaRPr lang="en-US" sz="1100" dirty="0"/>
            </a:p>
          </p:txBody>
        </p:sp>
        <p:sp>
          <p:nvSpPr>
            <p:cNvPr id="11" name="Oval 10">
              <a:extLst>
                <a:ext uri="{FF2B5EF4-FFF2-40B4-BE49-F238E27FC236}">
                  <a16:creationId xmlns:a16="http://schemas.microsoft.com/office/drawing/2014/main" xmlns="" id="{2718B307-0E91-4FF9-AD86-12FB30FE8E1C}"/>
                </a:ext>
              </a:extLst>
            </p:cNvPr>
            <p:cNvSpPr/>
            <p:nvPr/>
          </p:nvSpPr>
          <p:spPr>
            <a:xfrm>
              <a:off x="3950207" y="1700290"/>
              <a:ext cx="1119432" cy="1134966"/>
            </a:xfrm>
            <a:prstGeom prst="ellipse">
              <a:avLst/>
            </a:prstGeom>
            <a:blipFill>
              <a:blip r:embed="rId3"/>
              <a:stretch>
                <a:fillRect l="-23000" r="-23000"/>
              </a:stretch>
            </a:blipFill>
          </p:spPr>
          <p:style>
            <a:lnRef idx="2">
              <a:schemeClr val="lt1">
                <a:hueOff val="0"/>
                <a:satOff val="0"/>
                <a:lumOff val="0"/>
                <a:alphaOff val="0"/>
              </a:schemeClr>
            </a:lnRef>
            <a:fillRef idx="1">
              <a:schemeClr val="accent1">
                <a:tint val="50000"/>
                <a:hueOff val="0"/>
                <a:satOff val="0"/>
                <a:lumOff val="0"/>
                <a:alphaOff val="0"/>
              </a:schemeClr>
            </a:fillRef>
            <a:effectRef idx="0">
              <a:schemeClr val="accent1">
                <a:tint val="50000"/>
                <a:hueOff val="0"/>
                <a:satOff val="0"/>
                <a:lumOff val="0"/>
                <a:alphaOff val="0"/>
              </a:schemeClr>
            </a:effectRef>
            <a:fontRef idx="minor">
              <a:schemeClr val="lt1">
                <a:hueOff val="0"/>
                <a:satOff val="0"/>
                <a:lumOff val="0"/>
                <a:alphaOff val="0"/>
              </a:schemeClr>
            </a:fontRef>
          </p:style>
          <p:txBody>
            <a:bodyPr/>
            <a:lstStyle/>
            <a:p>
              <a:endParaRPr lang="en-GB"/>
            </a:p>
          </p:txBody>
        </p:sp>
      </p:grpSp>
      <p:pic>
        <p:nvPicPr>
          <p:cNvPr id="14" name="Picture 13">
            <a:extLst>
              <a:ext uri="{FF2B5EF4-FFF2-40B4-BE49-F238E27FC236}">
                <a16:creationId xmlns:a16="http://schemas.microsoft.com/office/drawing/2014/main" xmlns="" id="{90047C6C-9263-415C-B2BF-B9B37BC35E21}"/>
              </a:ext>
            </a:extLst>
          </p:cNvPr>
          <p:cNvPicPr>
            <a:picLocks noChangeAspect="1"/>
          </p:cNvPicPr>
          <p:nvPr/>
        </p:nvPicPr>
        <p:blipFill>
          <a:blip r:embed="rId4"/>
          <a:stretch>
            <a:fillRect/>
          </a:stretch>
        </p:blipFill>
        <p:spPr>
          <a:xfrm>
            <a:off x="15315924" y="3948263"/>
            <a:ext cx="2086842" cy="546154"/>
          </a:xfrm>
          <a:prstGeom prst="rect">
            <a:avLst/>
          </a:prstGeom>
        </p:spPr>
      </p:pic>
      <p:pic>
        <p:nvPicPr>
          <p:cNvPr id="13" name="Picture 12">
            <a:extLst>
              <a:ext uri="{FF2B5EF4-FFF2-40B4-BE49-F238E27FC236}">
                <a16:creationId xmlns:a16="http://schemas.microsoft.com/office/drawing/2014/main" xmlns="" id="{2225A3EA-40C8-4519-90EA-19F935199E3C}"/>
              </a:ext>
            </a:extLst>
          </p:cNvPr>
          <p:cNvPicPr>
            <a:picLocks noChangeAspect="1"/>
          </p:cNvPicPr>
          <p:nvPr/>
        </p:nvPicPr>
        <p:blipFill>
          <a:blip r:embed="rId4"/>
          <a:stretch>
            <a:fillRect/>
          </a:stretch>
        </p:blipFill>
        <p:spPr>
          <a:xfrm>
            <a:off x="15343585" y="5992022"/>
            <a:ext cx="2086842" cy="546154"/>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3200" b="1" dirty="0">
                <a:solidFill>
                  <a:srgbClr val="FFFFFF"/>
                </a:solidFill>
              </a:rPr>
              <a:t>Output 4.4 Project M&amp;E, safeguards and gender mainstreaming to support effective project management and maximize project impact</a:t>
            </a:r>
            <a:endParaRPr lang="en-GB" sz="32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47340" y="445949"/>
            <a:ext cx="11003349" cy="8509223"/>
          </a:xfrm>
        </p:spPr>
        <p:txBody>
          <a:bodyPr anchor="ctr">
            <a:normAutofit/>
          </a:bodyPr>
          <a:lstStyle/>
          <a:p>
            <a:pPr>
              <a:lnSpc>
                <a:spcPct val="90000"/>
              </a:lnSpc>
            </a:pPr>
            <a:r>
              <a:rPr lang="en-GB" sz="3200" dirty="0"/>
              <a:t>Annual work plans and project implementation reports used to adjust implementation based on progress towards results</a:t>
            </a:r>
          </a:p>
          <a:p>
            <a:pPr>
              <a:lnSpc>
                <a:spcPct val="90000"/>
              </a:lnSpc>
            </a:pPr>
            <a:r>
              <a:rPr lang="en-GB" sz="3200" dirty="0"/>
              <a:t>External mid-term review and terminal evaluation</a:t>
            </a:r>
          </a:p>
          <a:p>
            <a:pPr>
              <a:lnSpc>
                <a:spcPct val="90000"/>
              </a:lnSpc>
            </a:pPr>
            <a:r>
              <a:rPr lang="en-GB" sz="3200" dirty="0"/>
              <a:t>Equal representation and participation of both women and men in implementation</a:t>
            </a:r>
          </a:p>
          <a:p>
            <a:pPr>
              <a:lnSpc>
                <a:spcPct val="90000"/>
              </a:lnSpc>
            </a:pPr>
            <a:r>
              <a:rPr lang="en-GB" sz="3200" dirty="0"/>
              <a:t>Prioritise the proactive participation of women, youth and disadvantaged groups in demonstration landscapes</a:t>
            </a:r>
          </a:p>
        </p:txBody>
      </p:sp>
    </p:spTree>
    <p:extLst>
      <p:ext uri="{BB962C8B-B14F-4D97-AF65-F5344CB8AC3E}">
        <p14:creationId xmlns:p14="http://schemas.microsoft.com/office/powerpoint/2010/main" val="323995813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xmlns="" id="{5C8908E2-EE49-44D2-9428-A28D2312A8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4" name="Group 18">
            <a:extLst>
              <a:ext uri="{FF2B5EF4-FFF2-40B4-BE49-F238E27FC236}">
                <a16:creationId xmlns:a16="http://schemas.microsoft.com/office/drawing/2014/main" xmlns="" id="{5D1A9D8B-3117-4D9D-BDA4-DD81895098B0}"/>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1026378" cy="9601200"/>
            <a:chOff x="7467600" y="0"/>
            <a:chExt cx="4724400" cy="6858000"/>
          </a:xfrm>
        </p:grpSpPr>
        <p:sp>
          <p:nvSpPr>
            <p:cNvPr id="20" name="Rectangle 19">
              <a:extLst>
                <a:ext uri="{FF2B5EF4-FFF2-40B4-BE49-F238E27FC236}">
                  <a16:creationId xmlns:a16="http://schemas.microsoft.com/office/drawing/2014/main" xmlns="" id="{A7877B25-8C10-4C8D-BC88-BF3C557F8F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Rectangle 20">
              <a:extLst>
                <a:ext uri="{FF2B5EF4-FFF2-40B4-BE49-F238E27FC236}">
                  <a16:creationId xmlns:a16="http://schemas.microsoft.com/office/drawing/2014/main" xmlns="" id="{54F0DD86-96CD-4F5F-BA4D-FFC17F2D6C4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6" name="Freeform: Shape 22">
            <a:extLst>
              <a:ext uri="{FF2B5EF4-FFF2-40B4-BE49-F238E27FC236}">
                <a16:creationId xmlns:a16="http://schemas.microsoft.com/office/drawing/2014/main" xmlns="" id="{BD92035A-AA2F-4CD8-A556-1CE8BDEC75B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0881823" cy="96012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Rectangle 24">
            <a:extLst>
              <a:ext uri="{FF2B5EF4-FFF2-40B4-BE49-F238E27FC236}">
                <a16:creationId xmlns:a16="http://schemas.microsoft.com/office/drawing/2014/main" xmlns="" id="{ED888B23-07FA-482A-96DF-47E31AF1A60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75084" y="1386840"/>
            <a:ext cx="16652081" cy="6827519"/>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xmlns="" id="{802F2C21-8B61-4689-8EDB-245DBA3D9728}"/>
              </a:ext>
            </a:extLst>
          </p:cNvPr>
          <p:cNvSpPr>
            <a:spLocks noGrp="1"/>
          </p:cNvSpPr>
          <p:nvPr>
            <p:ph type="title"/>
          </p:nvPr>
        </p:nvSpPr>
        <p:spPr>
          <a:xfrm>
            <a:off x="1270923" y="2346959"/>
            <a:ext cx="5625704" cy="4907280"/>
          </a:xfrm>
        </p:spPr>
        <p:txBody>
          <a:bodyPr anchor="t">
            <a:normAutofit/>
          </a:bodyPr>
          <a:lstStyle/>
          <a:p>
            <a:r>
              <a:rPr lang="en-GB" sz="5700" dirty="0"/>
              <a:t>Component 4: Indicators and targets</a:t>
            </a:r>
          </a:p>
        </p:txBody>
      </p:sp>
      <p:sp>
        <p:nvSpPr>
          <p:cNvPr id="12" name="Content Placeholder 2">
            <a:extLst>
              <a:ext uri="{FF2B5EF4-FFF2-40B4-BE49-F238E27FC236}">
                <a16:creationId xmlns:a16="http://schemas.microsoft.com/office/drawing/2014/main" xmlns="" id="{B3055F6C-3840-4734-819A-652DD292F97D}"/>
              </a:ext>
            </a:extLst>
          </p:cNvPr>
          <p:cNvSpPr>
            <a:spLocks noGrp="1"/>
          </p:cNvSpPr>
          <p:nvPr>
            <p:ph idx="1"/>
          </p:nvPr>
        </p:nvSpPr>
        <p:spPr>
          <a:xfrm>
            <a:off x="6878609" y="1704256"/>
            <a:ext cx="10472686" cy="7056784"/>
          </a:xfrm>
        </p:spPr>
        <p:txBody>
          <a:bodyPr>
            <a:normAutofit/>
          </a:bodyPr>
          <a:lstStyle/>
          <a:p>
            <a:r>
              <a:rPr lang="en-US" sz="2800" dirty="0">
                <a:solidFill>
                  <a:srgbClr val="000000"/>
                </a:solidFill>
                <a:effectLst/>
                <a:ea typeface="Times New Roman" panose="02020603050405020304" pitchFamily="18" charset="0"/>
              </a:rPr>
              <a:t>Community attitudes and practices towards sustainable land management and protecting ecosystem services improve by at least 30% for both women and men as measured by KAP (Knowledge, Attitudes and Practices) survey</a:t>
            </a:r>
            <a:endParaRPr lang="en-GB" sz="2800" dirty="0">
              <a:effectLst/>
              <a:ea typeface="Times New Roman" panose="02020603050405020304" pitchFamily="18" charset="0"/>
            </a:endParaRPr>
          </a:p>
          <a:p>
            <a:pPr marL="0" indent="0">
              <a:buNone/>
            </a:pPr>
            <a:endParaRPr lang="en-GB" sz="2800" dirty="0">
              <a:effectLst/>
              <a:ea typeface="Times New Roman" panose="02020603050405020304" pitchFamily="18" charset="0"/>
            </a:endParaRPr>
          </a:p>
          <a:p>
            <a:r>
              <a:rPr lang="en-US" sz="2800" dirty="0">
                <a:solidFill>
                  <a:srgbClr val="000000"/>
                </a:solidFill>
                <a:effectLst/>
                <a:ea typeface="Times New Roman" panose="02020603050405020304" pitchFamily="18" charset="0"/>
              </a:rPr>
              <a:t>On-line knowledge management platform for SLM/LDN operational</a:t>
            </a:r>
            <a:endParaRPr lang="en-GB" sz="2800" dirty="0">
              <a:effectLst/>
              <a:ea typeface="Times New Roman" panose="02020603050405020304" pitchFamily="18" charset="0"/>
            </a:endParaRPr>
          </a:p>
          <a:p>
            <a:pPr marL="0" indent="0">
              <a:buNone/>
            </a:pPr>
            <a:endParaRPr lang="en-GB" sz="2800" dirty="0">
              <a:effectLst/>
              <a:ea typeface="Times New Roman" panose="02020603050405020304" pitchFamily="18" charset="0"/>
            </a:endParaRPr>
          </a:p>
          <a:p>
            <a:r>
              <a:rPr lang="en-US" sz="2800" dirty="0">
                <a:solidFill>
                  <a:srgbClr val="000000"/>
                </a:solidFill>
                <a:effectLst/>
                <a:ea typeface="Times New Roman" panose="02020603050405020304" pitchFamily="18" charset="0"/>
              </a:rPr>
              <a:t>At least 5 project best practices and lessons on SLM/LDN (including on gender and youth mainstreaming and socio-cultural benefits) are accessed and applied throughout the FSM</a:t>
            </a:r>
            <a:endParaRPr lang="en-GB" sz="2800" dirty="0">
              <a:effectLst/>
              <a:ea typeface="Times New Roman" panose="02020603050405020304" pitchFamily="18" charset="0"/>
            </a:endParaRPr>
          </a:p>
          <a:p>
            <a:pPr marL="0" indent="0">
              <a:buNone/>
            </a:pPr>
            <a:endParaRPr lang="en-GB" sz="2800" dirty="0">
              <a:effectLst/>
              <a:ea typeface="Times New Roman" panose="02020603050405020304" pitchFamily="18" charset="0"/>
            </a:endParaRPr>
          </a:p>
          <a:p>
            <a:r>
              <a:rPr lang="en-US" sz="2800" dirty="0">
                <a:solidFill>
                  <a:srgbClr val="000000"/>
                </a:solidFill>
                <a:effectLst/>
                <a:ea typeface="Times New Roman" panose="02020603050405020304" pitchFamily="18" charset="0"/>
              </a:rPr>
              <a:t>At least 5 initiatives demonstrating active participation and knowledge exchange in regional and global SLM/LDN initiatives</a:t>
            </a:r>
            <a:endParaRPr lang="en-GB" sz="2800" dirty="0">
              <a:effectLst/>
              <a:ea typeface="Times New Roman" panose="02020603050405020304" pitchFamily="18" charset="0"/>
            </a:endParaRPr>
          </a:p>
        </p:txBody>
      </p:sp>
    </p:spTree>
    <p:extLst>
      <p:ext uri="{BB962C8B-B14F-4D97-AF65-F5344CB8AC3E}">
        <p14:creationId xmlns:p14="http://schemas.microsoft.com/office/powerpoint/2010/main" val="1158894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5ED2791B-71CC-4938-8D92-DA634EB9ACF7}"/>
              </a:ext>
            </a:extLst>
          </p:cNvPr>
          <p:cNvSpPr>
            <a:spLocks noGrp="1"/>
          </p:cNvSpPr>
          <p:nvPr>
            <p:ph type="title"/>
          </p:nvPr>
        </p:nvSpPr>
        <p:spPr>
          <a:xfrm>
            <a:off x="1518939" y="2754172"/>
            <a:ext cx="3881736" cy="3566160"/>
          </a:xfrm>
          <a:noFill/>
        </p:spPr>
        <p:txBody>
          <a:bodyPr vert="horz" lIns="91440" tIns="45720" rIns="91440" bIns="45720" rtlCol="0" anchor="ctr">
            <a:normAutofit/>
          </a:bodyPr>
          <a:lstStyle/>
          <a:p>
            <a:pPr defTabSz="914400">
              <a:lnSpc>
                <a:spcPct val="90000"/>
              </a:lnSpc>
            </a:pPr>
            <a:r>
              <a:rPr lang="en-US" sz="5100" kern="1200" dirty="0">
                <a:solidFill>
                  <a:srgbClr val="FFFFFF"/>
                </a:solidFill>
                <a:latin typeface="+mj-lt"/>
                <a:ea typeface="+mj-ea"/>
                <a:cs typeface="+mj-cs"/>
              </a:rPr>
              <a:t>Discussion – Component 4</a:t>
            </a:r>
          </a:p>
        </p:txBody>
      </p:sp>
      <p:pic>
        <p:nvPicPr>
          <p:cNvPr id="1026" name="Picture 2" descr="Spark Effective Discussions with Canvas Discussion Boards | Courses at  UChicago">
            <a:extLst>
              <a:ext uri="{FF2B5EF4-FFF2-40B4-BE49-F238E27FC236}">
                <a16:creationId xmlns:a16="http://schemas.microsoft.com/office/drawing/2014/main" xmlns="" id="{4609FE06-45C2-4D3F-940D-04E62911985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0369277" y="552128"/>
            <a:ext cx="4752640" cy="2970400"/>
          </a:xfrm>
          <a:prstGeom prst="rect">
            <a:avLst/>
          </a:prstGeom>
          <a:noFill/>
          <a:extLst>
            <a:ext uri="{909E8E84-426E-40DD-AFC4-6F175D3DCCD1}">
              <a14:hiddenFill xmlns:a14="http://schemas.microsoft.com/office/drawing/2010/main">
                <a:solidFill>
                  <a:srgbClr val="FFFFFF"/>
                </a:solidFill>
              </a14:hiddenFill>
            </a:ext>
          </a:extLst>
        </p:spPr>
      </p:pic>
      <p:sp>
        <p:nvSpPr>
          <p:cNvPr id="5" name="Title 3">
            <a:extLst>
              <a:ext uri="{FF2B5EF4-FFF2-40B4-BE49-F238E27FC236}">
                <a16:creationId xmlns:a16="http://schemas.microsoft.com/office/drawing/2014/main" xmlns="" id="{6E1C3E02-6277-4308-89B4-7EF5E75D299A}"/>
              </a:ext>
            </a:extLst>
          </p:cNvPr>
          <p:cNvSpPr txBox="1">
            <a:spLocks/>
          </p:cNvSpPr>
          <p:nvPr/>
        </p:nvSpPr>
        <p:spPr>
          <a:xfrm>
            <a:off x="8857109" y="4008512"/>
            <a:ext cx="8767072" cy="3869639"/>
          </a:xfrm>
          <a:prstGeom prst="rect">
            <a:avLst/>
          </a:prstGeom>
        </p:spPr>
        <p:txBody>
          <a:bodyPr vert="horz" lIns="91440" tIns="45720" rIns="91440" bIns="45720" rtlCol="0" anchor="ctr">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non-priority activities to delete?</a:t>
            </a:r>
          </a:p>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Anything to add?</a:t>
            </a:r>
          </a:p>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questions?</a:t>
            </a:r>
            <a:endParaRPr kumimoji="0" lang="en-US" sz="4900" b="0" i="0" u="none" strike="noStrike" kern="1200" cap="none" spc="0" normalizeH="0" baseline="0" noProof="0" dirty="0">
              <a:ln>
                <a:noFill/>
              </a:ln>
              <a:solidFill>
                <a:prstClr val="black"/>
              </a:solidFill>
              <a:effectLst/>
              <a:uLnTx/>
              <a:uFillTx/>
              <a:latin typeface="Calibri"/>
              <a:ea typeface="+mj-ea"/>
              <a:cs typeface="+mj-cs"/>
            </a:endParaRPr>
          </a:p>
        </p:txBody>
      </p:sp>
    </p:spTree>
    <p:extLst>
      <p:ext uri="{BB962C8B-B14F-4D97-AF65-F5344CB8AC3E}">
        <p14:creationId xmlns:p14="http://schemas.microsoft.com/office/powerpoint/2010/main" val="77619462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4400" b="1" dirty="0">
                <a:solidFill>
                  <a:srgbClr val="FFFFFF"/>
                </a:solidFill>
              </a:rPr>
              <a:t>Project Management Arrangements</a:t>
            </a:r>
            <a:endParaRPr lang="en-GB" sz="4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459658" y="483202"/>
            <a:ext cx="11510769" cy="8509223"/>
          </a:xfrm>
        </p:spPr>
        <p:txBody>
          <a:bodyPr anchor="ctr">
            <a:normAutofit/>
          </a:bodyPr>
          <a:lstStyle/>
          <a:p>
            <a:pPr marL="514350" indent="-514350">
              <a:lnSpc>
                <a:spcPct val="90000"/>
              </a:lnSpc>
              <a:buFont typeface="+mj-lt"/>
              <a:buAutoNum type="arabicPeriod"/>
            </a:pPr>
            <a:r>
              <a:rPr lang="en-GB" sz="3200" dirty="0"/>
              <a:t>National Implementation Modality of UNDP, with DECEM as government executing partner, in close coordination with FSM R&amp;D and its State agencies</a:t>
            </a:r>
          </a:p>
          <a:p>
            <a:pPr marL="514350" indent="-514350">
              <a:lnSpc>
                <a:spcPct val="90000"/>
              </a:lnSpc>
              <a:buFont typeface="+mj-lt"/>
              <a:buAutoNum type="arabicPeriod"/>
            </a:pPr>
            <a:r>
              <a:rPr lang="en-GB" sz="3200" dirty="0"/>
              <a:t>Focal agencies at State level: Chuuk EPA, Kosrae Island Resource Management Authority, Pohnpei EPA, Yap EPA (as per the current GEF-5 project)</a:t>
            </a:r>
          </a:p>
          <a:p>
            <a:pPr marL="514350" indent="-514350">
              <a:lnSpc>
                <a:spcPct val="90000"/>
              </a:lnSpc>
              <a:buFont typeface="+mj-lt"/>
              <a:buAutoNum type="arabicPeriod"/>
            </a:pPr>
            <a:r>
              <a:rPr lang="en-GB" sz="3200" dirty="0"/>
              <a:t>Responsible party for each technical output defined at PPG stage, and MOU signed between DECEM, FSM R&amp;D and the relevant state agencies to ensure clear and formal agreement over responsibilities and clear mechanisms for communication</a:t>
            </a:r>
          </a:p>
          <a:p>
            <a:pPr marL="514350" indent="-514350">
              <a:lnSpc>
                <a:spcPct val="90000"/>
              </a:lnSpc>
              <a:buFont typeface="+mj-lt"/>
              <a:buAutoNum type="arabicPeriod"/>
            </a:pPr>
            <a:r>
              <a:rPr lang="en-GB" sz="3200" dirty="0"/>
              <a:t>Project Steering Committee chaired by DECEM, plus coordination committees for each State, preferably utilising an existing coordination mechanism </a:t>
            </a:r>
          </a:p>
          <a:p>
            <a:pPr marL="514350" indent="-514350">
              <a:lnSpc>
                <a:spcPct val="90000"/>
              </a:lnSpc>
              <a:buFont typeface="+mj-lt"/>
              <a:buAutoNum type="arabicPeriod"/>
            </a:pPr>
            <a:endParaRPr lang="en-GB" sz="2800" dirty="0"/>
          </a:p>
        </p:txBody>
      </p:sp>
    </p:spTree>
    <p:extLst>
      <p:ext uri="{BB962C8B-B14F-4D97-AF65-F5344CB8AC3E}">
        <p14:creationId xmlns:p14="http://schemas.microsoft.com/office/powerpoint/2010/main" val="25605785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4400" b="1" dirty="0">
                <a:solidFill>
                  <a:srgbClr val="FFFFFF"/>
                </a:solidFill>
              </a:rPr>
              <a:t>Project Management Arrangements</a:t>
            </a:r>
            <a:endParaRPr lang="en-GB" sz="4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459658" y="483202"/>
            <a:ext cx="11510769" cy="8509223"/>
          </a:xfrm>
        </p:spPr>
        <p:txBody>
          <a:bodyPr anchor="ctr">
            <a:normAutofit/>
          </a:bodyPr>
          <a:lstStyle/>
          <a:p>
            <a:pPr marL="514350" indent="-514350">
              <a:lnSpc>
                <a:spcPct val="90000"/>
              </a:lnSpc>
              <a:buFont typeface="+mj-lt"/>
              <a:buAutoNum type="arabicPeriod"/>
            </a:pPr>
            <a:r>
              <a:rPr lang="en-GB" sz="3200" dirty="0"/>
              <a:t>Project Implementation Unit (PIU) embedded within DECEM working closely with the responsible parties.</a:t>
            </a:r>
          </a:p>
          <a:p>
            <a:pPr marL="514350" indent="-514350">
              <a:lnSpc>
                <a:spcPct val="90000"/>
              </a:lnSpc>
              <a:buFont typeface="+mj-lt"/>
              <a:buAutoNum type="arabicPeriod"/>
            </a:pPr>
            <a:r>
              <a:rPr lang="en-GB" sz="3200" dirty="0"/>
              <a:t>PIU includes: </a:t>
            </a:r>
          </a:p>
          <a:p>
            <a:pPr lvl="1">
              <a:lnSpc>
                <a:spcPct val="90000"/>
              </a:lnSpc>
            </a:pPr>
            <a:r>
              <a:rPr lang="en-GB" sz="3200" dirty="0"/>
              <a:t>Project manager</a:t>
            </a:r>
          </a:p>
          <a:p>
            <a:pPr lvl="1">
              <a:lnSpc>
                <a:spcPct val="90000"/>
              </a:lnSpc>
            </a:pPr>
            <a:r>
              <a:rPr lang="en-GB" sz="3200" dirty="0"/>
              <a:t>National technical coordinator</a:t>
            </a:r>
          </a:p>
          <a:p>
            <a:pPr lvl="1">
              <a:lnSpc>
                <a:spcPct val="90000"/>
              </a:lnSpc>
            </a:pPr>
            <a:r>
              <a:rPr lang="en-GB" sz="3200" dirty="0"/>
              <a:t>Project assistant</a:t>
            </a:r>
          </a:p>
          <a:p>
            <a:pPr lvl="1">
              <a:lnSpc>
                <a:spcPct val="90000"/>
              </a:lnSpc>
            </a:pPr>
            <a:r>
              <a:rPr lang="en-GB" sz="3200" dirty="0"/>
              <a:t>Finance officer</a:t>
            </a:r>
          </a:p>
          <a:p>
            <a:pPr lvl="1">
              <a:lnSpc>
                <a:spcPct val="90000"/>
              </a:lnSpc>
            </a:pPr>
            <a:r>
              <a:rPr lang="en-GB" sz="3200" dirty="0"/>
              <a:t>Communications officer</a:t>
            </a:r>
          </a:p>
          <a:p>
            <a:pPr lvl="1">
              <a:lnSpc>
                <a:spcPct val="90000"/>
              </a:lnSpc>
            </a:pPr>
            <a:r>
              <a:rPr lang="en-GB" sz="3200" dirty="0"/>
              <a:t>Chief Technical Advisor (part-time)</a:t>
            </a:r>
          </a:p>
          <a:p>
            <a:pPr lvl="1">
              <a:lnSpc>
                <a:spcPct val="90000"/>
              </a:lnSpc>
            </a:pPr>
            <a:r>
              <a:rPr lang="en-GB" sz="3200" dirty="0"/>
              <a:t>Designated officer to support implementation in each state</a:t>
            </a:r>
          </a:p>
          <a:p>
            <a:pPr marL="514350" indent="-514350">
              <a:lnSpc>
                <a:spcPct val="90000"/>
              </a:lnSpc>
              <a:buFont typeface="+mj-lt"/>
              <a:buAutoNum type="arabicPeriod"/>
            </a:pPr>
            <a:endParaRPr lang="en-GB" sz="2800" dirty="0"/>
          </a:p>
        </p:txBody>
      </p:sp>
    </p:spTree>
    <p:extLst>
      <p:ext uri="{BB962C8B-B14F-4D97-AF65-F5344CB8AC3E}">
        <p14:creationId xmlns:p14="http://schemas.microsoft.com/office/powerpoint/2010/main" val="147648640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F252030F-9661-4820-AA62-65D0AB6B088A}"/>
              </a:ext>
            </a:extLst>
          </p:cNvPr>
          <p:cNvSpPr>
            <a:spLocks noGrp="1"/>
          </p:cNvSpPr>
          <p:nvPr>
            <p:ph type="title"/>
          </p:nvPr>
        </p:nvSpPr>
        <p:spPr>
          <a:xfrm>
            <a:off x="1014153" y="1615000"/>
            <a:ext cx="4725590" cy="6245628"/>
          </a:xfrm>
        </p:spPr>
        <p:txBody>
          <a:bodyPr>
            <a:noAutofit/>
          </a:bodyPr>
          <a:lstStyle/>
          <a:p>
            <a:pPr algn="l">
              <a:lnSpc>
                <a:spcPct val="90000"/>
              </a:lnSpc>
            </a:pPr>
            <a:r>
              <a:rPr lang="en-GB" sz="4400" b="1" dirty="0">
                <a:solidFill>
                  <a:srgbClr val="FFFFFF"/>
                </a:solidFill>
              </a:rPr>
              <a:t>Coordination with other projects</a:t>
            </a:r>
            <a:endParaRPr lang="en-GB" sz="4400" dirty="0">
              <a:solidFill>
                <a:srgbClr val="FFFFFF"/>
              </a:solidFill>
            </a:endParaRP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dirty="0">
              <a:ln>
                <a:noFill/>
              </a:ln>
              <a:solidFill>
                <a:prstClr val="black"/>
              </a:solidFill>
              <a:effectLst/>
              <a:uLnTx/>
              <a:uFillTx/>
              <a:latin typeface="Calibri"/>
              <a:ea typeface="+mn-ea"/>
              <a:cs typeface="+mn-cs"/>
            </a:endParaRPr>
          </a:p>
        </p:txBody>
      </p:sp>
      <p:sp>
        <p:nvSpPr>
          <p:cNvPr id="3" name="Content Placeholder 2">
            <a:extLst>
              <a:ext uri="{FF2B5EF4-FFF2-40B4-BE49-F238E27FC236}">
                <a16:creationId xmlns:a16="http://schemas.microsoft.com/office/drawing/2014/main" xmlns="" id="{0ED040C8-187F-456F-862E-35D13B0F3BB1}"/>
              </a:ext>
            </a:extLst>
          </p:cNvPr>
          <p:cNvSpPr>
            <a:spLocks noGrp="1"/>
          </p:cNvSpPr>
          <p:nvPr>
            <p:ph idx="1"/>
          </p:nvPr>
        </p:nvSpPr>
        <p:spPr>
          <a:xfrm>
            <a:off x="6322359" y="912168"/>
            <a:ext cx="11510769" cy="8509223"/>
          </a:xfrm>
        </p:spPr>
        <p:txBody>
          <a:bodyPr anchor="ctr">
            <a:normAutofit/>
          </a:bodyPr>
          <a:lstStyle/>
          <a:p>
            <a:pPr marL="514350" indent="-514350">
              <a:lnSpc>
                <a:spcPct val="90000"/>
              </a:lnSpc>
              <a:buFont typeface="+mj-lt"/>
              <a:buAutoNum type="arabicPeriod"/>
            </a:pPr>
            <a:r>
              <a:rPr lang="en-GB" sz="2800" dirty="0"/>
              <a:t>UNDP/ GEF-5 - Implementing an integrated “Ridge to Reef” approach to enhance ecosystem services, to conserve globally important biodiversity and to sustain local livelihoods in the FSM (R2R Project)</a:t>
            </a:r>
          </a:p>
          <a:p>
            <a:pPr marL="514350" indent="-514350">
              <a:lnSpc>
                <a:spcPct val="90000"/>
              </a:lnSpc>
              <a:buFont typeface="+mj-lt"/>
              <a:buAutoNum type="arabicPeriod"/>
            </a:pPr>
            <a:r>
              <a:rPr lang="en-GB" sz="2800" dirty="0"/>
              <a:t>UNDP/GEF-6 - Safeguarding biodiversity from invasive alien species in the Federated States of Micronesia</a:t>
            </a:r>
          </a:p>
          <a:p>
            <a:pPr marL="514350" indent="-514350">
              <a:lnSpc>
                <a:spcPct val="90000"/>
              </a:lnSpc>
              <a:buFont typeface="+mj-lt"/>
              <a:buAutoNum type="arabicPeriod"/>
            </a:pPr>
            <a:r>
              <a:rPr lang="en-GB" sz="2800" dirty="0"/>
              <a:t>GCF/MCT - Climate resilient food security for farming households across the Federated States of Micronesia</a:t>
            </a:r>
          </a:p>
          <a:p>
            <a:pPr marL="514350" indent="-514350">
              <a:lnSpc>
                <a:spcPct val="90000"/>
              </a:lnSpc>
              <a:buFont typeface="+mj-lt"/>
              <a:buAutoNum type="arabicPeriod"/>
            </a:pPr>
            <a:r>
              <a:rPr lang="en-GB" sz="2800" dirty="0"/>
              <a:t>Adaptation Fund/SPREP - Enhancing the Climate Resilience of vulnerable island communities in Federated States of Micronesia</a:t>
            </a:r>
          </a:p>
          <a:p>
            <a:pPr marL="514350" indent="-514350">
              <a:lnSpc>
                <a:spcPct val="90000"/>
              </a:lnSpc>
              <a:buFont typeface="+mj-lt"/>
              <a:buAutoNum type="arabicPeriod"/>
            </a:pPr>
            <a:r>
              <a:rPr lang="en-GB" sz="2800" dirty="0"/>
              <a:t>Adaptation Fund/MCT - Practical Solutions for Reducing Community Vulnerability to Climate Change in the Federated States of Micronesia</a:t>
            </a:r>
          </a:p>
          <a:p>
            <a:pPr marL="514350" indent="-514350">
              <a:lnSpc>
                <a:spcPct val="90000"/>
              </a:lnSpc>
              <a:buFont typeface="+mj-lt"/>
              <a:buAutoNum type="arabicPeriod"/>
            </a:pPr>
            <a:r>
              <a:rPr lang="en-GB" sz="2800" dirty="0"/>
              <a:t>EU /GCCA+ scaling up Pacific Adaptation (GCCA+ SUPA)</a:t>
            </a:r>
          </a:p>
          <a:p>
            <a:pPr marL="514350" indent="-514350">
              <a:lnSpc>
                <a:spcPct val="90000"/>
              </a:lnSpc>
              <a:buFont typeface="+mj-lt"/>
              <a:buAutoNum type="arabicPeriod"/>
            </a:pPr>
            <a:r>
              <a:rPr lang="en-GB" sz="2800" dirty="0"/>
              <a:t>FAO - Strengthening local food systems (impacted by COVID-19)</a:t>
            </a:r>
          </a:p>
          <a:p>
            <a:pPr marL="514350" indent="-514350">
              <a:lnSpc>
                <a:spcPct val="90000"/>
              </a:lnSpc>
              <a:buFont typeface="+mj-lt"/>
              <a:buAutoNum type="arabicPeriod"/>
            </a:pPr>
            <a:r>
              <a:rPr lang="en-GB" sz="2800" dirty="0"/>
              <a:t>FAO - Regional response to effects of COVID-19 crisis in Pacific Island Countries</a:t>
            </a:r>
          </a:p>
          <a:p>
            <a:pPr marL="514350" indent="-514350">
              <a:lnSpc>
                <a:spcPct val="90000"/>
              </a:lnSpc>
              <a:buFont typeface="+mj-lt"/>
              <a:buAutoNum type="arabicPeriod"/>
            </a:pPr>
            <a:r>
              <a:rPr lang="en-GB" sz="2800" dirty="0"/>
              <a:t>GEF Small Grants Programme (SGP)</a:t>
            </a:r>
          </a:p>
          <a:p>
            <a:pPr marL="514350" indent="-514350">
              <a:lnSpc>
                <a:spcPct val="90000"/>
              </a:lnSpc>
              <a:buFont typeface="+mj-lt"/>
              <a:buAutoNum type="arabicPeriod"/>
            </a:pPr>
            <a:r>
              <a:rPr lang="en-GB" sz="2800" dirty="0"/>
              <a:t>GEF-7 Pacific i2i program – proposed</a:t>
            </a:r>
          </a:p>
          <a:p>
            <a:pPr marL="514350" indent="-514350">
              <a:lnSpc>
                <a:spcPct val="90000"/>
              </a:lnSpc>
              <a:buFont typeface="+mj-lt"/>
              <a:buAutoNum type="arabicPeriod"/>
            </a:pPr>
            <a:r>
              <a:rPr lang="en-GB" sz="2800" dirty="0"/>
              <a:t>ADB Chuuk Water Supply and Sanitation Project</a:t>
            </a:r>
          </a:p>
          <a:p>
            <a:pPr>
              <a:lnSpc>
                <a:spcPct val="90000"/>
              </a:lnSpc>
            </a:pPr>
            <a:endParaRPr lang="en-GB" sz="3200" dirty="0"/>
          </a:p>
        </p:txBody>
      </p:sp>
    </p:spTree>
    <p:extLst>
      <p:ext uri="{BB962C8B-B14F-4D97-AF65-F5344CB8AC3E}">
        <p14:creationId xmlns:p14="http://schemas.microsoft.com/office/powerpoint/2010/main" val="88968768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Down Arrow 7">
            <a:extLst>
              <a:ext uri="{FF2B5EF4-FFF2-40B4-BE49-F238E27FC236}">
                <a16:creationId xmlns:a16="http://schemas.microsoft.com/office/drawing/2014/main" xmlns="" id="{D4771268-CB57-404A-9271-370EB28F609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309018" y="1953930"/>
            <a:ext cx="4667249" cy="5166644"/>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80001" rtl="0" eaLnBrk="1" fontAlgn="auto" latinLnBrk="0" hangingPunct="1">
              <a:lnSpc>
                <a:spcPct val="100000"/>
              </a:lnSpc>
              <a:spcBef>
                <a:spcPts val="0"/>
              </a:spcBef>
              <a:spcAft>
                <a:spcPts val="0"/>
              </a:spcAft>
              <a:buClrTx/>
              <a:buSzTx/>
              <a:buFontTx/>
              <a:buNone/>
              <a:tabLst/>
              <a:defRPr/>
            </a:pPr>
            <a:endParaRPr kumimoji="0" lang="en-US" sz="25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a:extLst>
              <a:ext uri="{FF2B5EF4-FFF2-40B4-BE49-F238E27FC236}">
                <a16:creationId xmlns:a16="http://schemas.microsoft.com/office/drawing/2014/main" xmlns="" id="{5ED2791B-71CC-4938-8D92-DA634EB9ACF7}"/>
              </a:ext>
            </a:extLst>
          </p:cNvPr>
          <p:cNvSpPr>
            <a:spLocks noGrp="1"/>
          </p:cNvSpPr>
          <p:nvPr>
            <p:ph type="title"/>
          </p:nvPr>
        </p:nvSpPr>
        <p:spPr>
          <a:xfrm>
            <a:off x="1518939" y="2754172"/>
            <a:ext cx="3881736" cy="3566160"/>
          </a:xfrm>
          <a:noFill/>
        </p:spPr>
        <p:txBody>
          <a:bodyPr vert="horz" lIns="91440" tIns="45720" rIns="91440" bIns="45720" rtlCol="0" anchor="ctr">
            <a:normAutofit fontScale="90000"/>
          </a:bodyPr>
          <a:lstStyle/>
          <a:p>
            <a:pPr defTabSz="914400">
              <a:lnSpc>
                <a:spcPct val="90000"/>
              </a:lnSpc>
            </a:pPr>
            <a:r>
              <a:rPr lang="en-US" sz="5100" kern="1200" dirty="0">
                <a:solidFill>
                  <a:srgbClr val="FFFFFF"/>
                </a:solidFill>
                <a:latin typeface="+mj-lt"/>
                <a:ea typeface="+mj-ea"/>
                <a:cs typeface="+mj-cs"/>
              </a:rPr>
              <a:t>Discussion – Management arrangements and coordination</a:t>
            </a:r>
          </a:p>
        </p:txBody>
      </p:sp>
      <p:pic>
        <p:nvPicPr>
          <p:cNvPr id="1026" name="Picture 2" descr="Spark Effective Discussions with Canvas Discussion Boards | Courses at  UChicago">
            <a:extLst>
              <a:ext uri="{FF2B5EF4-FFF2-40B4-BE49-F238E27FC236}">
                <a16:creationId xmlns:a16="http://schemas.microsoft.com/office/drawing/2014/main" xmlns="" id="{4609FE06-45C2-4D3F-940D-04E62911985E}"/>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0369277" y="552128"/>
            <a:ext cx="4752640" cy="2970400"/>
          </a:xfrm>
          <a:prstGeom prst="rect">
            <a:avLst/>
          </a:prstGeom>
          <a:noFill/>
          <a:extLst>
            <a:ext uri="{909E8E84-426E-40DD-AFC4-6F175D3DCCD1}">
              <a14:hiddenFill xmlns:a14="http://schemas.microsoft.com/office/drawing/2010/main">
                <a:solidFill>
                  <a:srgbClr val="FFFFFF"/>
                </a:solidFill>
              </a14:hiddenFill>
            </a:ext>
          </a:extLst>
        </p:spPr>
      </p:pic>
      <p:sp>
        <p:nvSpPr>
          <p:cNvPr id="5" name="Title 3">
            <a:extLst>
              <a:ext uri="{FF2B5EF4-FFF2-40B4-BE49-F238E27FC236}">
                <a16:creationId xmlns:a16="http://schemas.microsoft.com/office/drawing/2014/main" xmlns="" id="{6E1C3E02-6277-4308-89B4-7EF5E75D299A}"/>
              </a:ext>
            </a:extLst>
          </p:cNvPr>
          <p:cNvSpPr txBox="1">
            <a:spLocks/>
          </p:cNvSpPr>
          <p:nvPr/>
        </p:nvSpPr>
        <p:spPr>
          <a:xfrm>
            <a:off x="10738381" y="3936504"/>
            <a:ext cx="8767072" cy="3869639"/>
          </a:xfrm>
          <a:prstGeom prst="rect">
            <a:avLst/>
          </a:prstGeom>
        </p:spPr>
        <p:txBody>
          <a:bodyPr vert="horz" lIns="91440" tIns="45720" rIns="91440" bIns="45720" rtlCol="0" anchor="ctr">
            <a:normAutofit/>
          </a:bodyPr>
          <a:lstStyle>
            <a:lvl1pPr algn="ctr" defTabSz="1280001" rtl="0" eaLnBrk="1" latinLnBrk="0" hangingPunct="1">
              <a:spcBef>
                <a:spcPct val="0"/>
              </a:spcBef>
              <a:buNone/>
              <a:defRPr sz="6200" kern="1200">
                <a:solidFill>
                  <a:schemeClr val="tx1"/>
                </a:solidFill>
                <a:latin typeface="+mj-lt"/>
                <a:ea typeface="+mj-ea"/>
                <a:cs typeface="+mj-cs"/>
              </a:defRPr>
            </a:lvl1pPr>
          </a:lstStyle>
          <a:p>
            <a:pPr marL="685800" marR="0" lvl="0" indent="-685800" algn="l" defTabSz="914400" rtl="0" eaLnBrk="1" fontAlgn="auto" latinLnBrk="0" hangingPunct="1">
              <a:lnSpc>
                <a:spcPct val="90000"/>
              </a:lnSpc>
              <a:spcBef>
                <a:spcPct val="0"/>
              </a:spcBef>
              <a:spcAft>
                <a:spcPts val="0"/>
              </a:spcAft>
              <a:buClrTx/>
              <a:buSzTx/>
              <a:buFont typeface="Arial" panose="020B0604020202020204" pitchFamily="34" charset="0"/>
              <a:buChar char="•"/>
              <a:tabLst/>
              <a:defRPr/>
            </a:pPr>
            <a:r>
              <a:rPr kumimoji="0" lang="en-US" sz="3600" b="0" i="0" u="none" strike="noStrike" kern="1200" cap="none" spc="0" normalizeH="0" baseline="0" noProof="0" dirty="0">
                <a:ln>
                  <a:noFill/>
                </a:ln>
                <a:solidFill>
                  <a:prstClr val="black"/>
                </a:solidFill>
                <a:effectLst/>
                <a:uLnTx/>
                <a:uFillTx/>
                <a:latin typeface="Calibri"/>
                <a:ea typeface="+mj-ea"/>
                <a:cs typeface="+mj-cs"/>
              </a:rPr>
              <a:t>Any questions?</a:t>
            </a:r>
            <a:endParaRPr kumimoji="0" lang="en-US" sz="4900" b="0" i="0" u="none" strike="noStrike" kern="1200" cap="none" spc="0" normalizeH="0" baseline="0" noProof="0" dirty="0">
              <a:ln>
                <a:noFill/>
              </a:ln>
              <a:solidFill>
                <a:prstClr val="black"/>
              </a:solidFill>
              <a:effectLst/>
              <a:uLnTx/>
              <a:uFillTx/>
              <a:latin typeface="Calibri"/>
              <a:ea typeface="+mj-ea"/>
              <a:cs typeface="+mj-cs"/>
            </a:endParaRPr>
          </a:p>
        </p:txBody>
      </p:sp>
    </p:spTree>
    <p:extLst>
      <p:ext uri="{BB962C8B-B14F-4D97-AF65-F5344CB8AC3E}">
        <p14:creationId xmlns:p14="http://schemas.microsoft.com/office/powerpoint/2010/main" val="35114428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FFD48BC7-DC40-47DE-87EE-9F4B6ECB9AB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xmlns="" id="{E502BBC7-2C76-46F3-BC24-5985BC13DB8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45518" y="0"/>
            <a:ext cx="14711213"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xmlns="" id="{C7F28D52-2A5F-4D23-81AE-7CB8B591C7A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656207" y="0"/>
            <a:ext cx="14689836" cy="96012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itle 3">
            <a:extLst>
              <a:ext uri="{FF2B5EF4-FFF2-40B4-BE49-F238E27FC236}">
                <a16:creationId xmlns:a16="http://schemas.microsoft.com/office/drawing/2014/main" xmlns="" id="{FCE37792-E9E2-4397-8CD5-0FCD1D214EFC}"/>
              </a:ext>
            </a:extLst>
          </p:cNvPr>
          <p:cNvSpPr>
            <a:spLocks noGrp="1"/>
          </p:cNvSpPr>
          <p:nvPr>
            <p:ph type="title"/>
          </p:nvPr>
        </p:nvSpPr>
        <p:spPr>
          <a:xfrm>
            <a:off x="2250285" y="2799461"/>
            <a:ext cx="13501688" cy="3869639"/>
          </a:xfrm>
        </p:spPr>
        <p:txBody>
          <a:bodyPr vert="horz" lIns="91440" tIns="45720" rIns="91440" bIns="45720" rtlCol="0" anchor="ctr">
            <a:normAutofit/>
          </a:bodyPr>
          <a:lstStyle/>
          <a:p>
            <a:pPr defTabSz="914400">
              <a:lnSpc>
                <a:spcPct val="90000"/>
              </a:lnSpc>
            </a:pPr>
            <a:r>
              <a:rPr lang="en-US" sz="4900" b="1" kern="1200" dirty="0">
                <a:solidFill>
                  <a:schemeClr val="tx1"/>
                </a:solidFill>
                <a:latin typeface="+mj-lt"/>
                <a:ea typeface="+mj-ea"/>
                <a:cs typeface="+mj-cs"/>
              </a:rPr>
              <a:t/>
            </a:r>
            <a:br>
              <a:rPr lang="en-US" sz="4900" b="1" kern="1200" dirty="0">
                <a:solidFill>
                  <a:schemeClr val="tx1"/>
                </a:solidFill>
                <a:latin typeface="+mj-lt"/>
                <a:ea typeface="+mj-ea"/>
                <a:cs typeface="+mj-cs"/>
              </a:rPr>
            </a:br>
            <a:r>
              <a:rPr lang="en-US" sz="4900" b="1" kern="1200" dirty="0">
                <a:solidFill>
                  <a:schemeClr val="tx1"/>
                </a:solidFill>
                <a:latin typeface="+mj-lt"/>
                <a:ea typeface="+mj-ea"/>
                <a:cs typeface="+mj-cs"/>
              </a:rPr>
              <a:t/>
            </a:r>
            <a:br>
              <a:rPr lang="en-US" sz="4900" b="1" kern="1200" dirty="0">
                <a:solidFill>
                  <a:schemeClr val="tx1"/>
                </a:solidFill>
                <a:latin typeface="+mj-lt"/>
                <a:ea typeface="+mj-ea"/>
                <a:cs typeface="+mj-cs"/>
              </a:rPr>
            </a:br>
            <a:r>
              <a:rPr lang="en-US" sz="4900" b="1" kern="1200" dirty="0">
                <a:solidFill>
                  <a:schemeClr val="tx1"/>
                </a:solidFill>
                <a:latin typeface="+mj-lt"/>
                <a:ea typeface="+mj-ea"/>
                <a:cs typeface="+mj-cs"/>
              </a:rPr>
              <a:t>Concluding Discussion and Next Steps</a:t>
            </a:r>
            <a:br>
              <a:rPr lang="en-US" sz="4900" b="1" kern="1200" dirty="0">
                <a:solidFill>
                  <a:schemeClr val="tx1"/>
                </a:solidFill>
                <a:latin typeface="+mj-lt"/>
                <a:ea typeface="+mj-ea"/>
                <a:cs typeface="+mj-cs"/>
              </a:rPr>
            </a:br>
            <a:r>
              <a:rPr lang="en-US" sz="4900" kern="1200" dirty="0">
                <a:solidFill>
                  <a:schemeClr val="tx1"/>
                </a:solidFill>
                <a:latin typeface="+mj-lt"/>
                <a:ea typeface="+mj-ea"/>
                <a:cs typeface="+mj-cs"/>
              </a:rPr>
              <a:t/>
            </a:r>
            <a:br>
              <a:rPr lang="en-US" sz="4900" kern="1200" dirty="0">
                <a:solidFill>
                  <a:schemeClr val="tx1"/>
                </a:solidFill>
                <a:latin typeface="+mj-lt"/>
                <a:ea typeface="+mj-ea"/>
                <a:cs typeface="+mj-cs"/>
              </a:rPr>
            </a:br>
            <a:endParaRPr lang="en-US" sz="4900" kern="1200" dirty="0">
              <a:solidFill>
                <a:schemeClr val="tx1"/>
              </a:solidFill>
              <a:latin typeface="+mj-lt"/>
              <a:ea typeface="+mj-ea"/>
              <a:cs typeface="+mj-cs"/>
            </a:endParaRPr>
          </a:p>
        </p:txBody>
      </p:sp>
      <p:sp>
        <p:nvSpPr>
          <p:cNvPr id="15" name="Rectangle 14">
            <a:extLst>
              <a:ext uri="{FF2B5EF4-FFF2-40B4-BE49-F238E27FC236}">
                <a16:creationId xmlns:a16="http://schemas.microsoft.com/office/drawing/2014/main" xmlns="" id="{3629484E-3792-4B3D-89AD-7C8A1ED0E0D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5490686" y="7734700"/>
            <a:ext cx="7020877" cy="3840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503345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6732F47-B6CC-4C11-A949-ECC14E94AAE7}"/>
              </a:ext>
            </a:extLst>
          </p:cNvPr>
          <p:cNvSpPr>
            <a:spLocks noGrp="1"/>
          </p:cNvSpPr>
          <p:nvPr>
            <p:ph type="title"/>
          </p:nvPr>
        </p:nvSpPr>
        <p:spPr>
          <a:xfrm>
            <a:off x="7331765" y="192088"/>
            <a:ext cx="9725366" cy="1800624"/>
          </a:xfrm>
        </p:spPr>
        <p:txBody>
          <a:bodyPr anchor="b">
            <a:normAutofit/>
          </a:bodyPr>
          <a:lstStyle/>
          <a:p>
            <a:r>
              <a:rPr lang="en-GB" dirty="0"/>
              <a:t>Next steps</a:t>
            </a:r>
          </a:p>
        </p:txBody>
      </p:sp>
      <p:sp>
        <p:nvSpPr>
          <p:cNvPr id="3" name="Content Placeholder 2">
            <a:extLst>
              <a:ext uri="{FF2B5EF4-FFF2-40B4-BE49-F238E27FC236}">
                <a16:creationId xmlns:a16="http://schemas.microsoft.com/office/drawing/2014/main" xmlns="" id="{D7F58DA2-28BA-44EE-B22F-B59601F63772}"/>
              </a:ext>
            </a:extLst>
          </p:cNvPr>
          <p:cNvSpPr>
            <a:spLocks noGrp="1"/>
          </p:cNvSpPr>
          <p:nvPr>
            <p:ph idx="1"/>
          </p:nvPr>
        </p:nvSpPr>
        <p:spPr>
          <a:xfrm>
            <a:off x="7331769" y="3413760"/>
            <a:ext cx="9725362" cy="5299586"/>
          </a:xfrm>
        </p:spPr>
        <p:txBody>
          <a:bodyPr>
            <a:normAutofit fontScale="85000" lnSpcReduction="10000"/>
          </a:bodyPr>
          <a:lstStyle/>
          <a:p>
            <a:pPr marL="514350" indent="-514350">
              <a:buFont typeface="+mj-lt"/>
              <a:buAutoNum type="arabicPeriod"/>
            </a:pPr>
            <a:r>
              <a:rPr lang="en-GB" sz="2900" dirty="0"/>
              <a:t>Stakeholders to send written comments to Mike and </a:t>
            </a:r>
            <a:r>
              <a:rPr lang="en-GB" sz="2900" dirty="0" err="1"/>
              <a:t>Adelino</a:t>
            </a:r>
            <a:r>
              <a:rPr lang="en-GB" sz="2900" dirty="0"/>
              <a:t> by Wednesday 2 June, please</a:t>
            </a:r>
          </a:p>
          <a:p>
            <a:pPr marL="514350" indent="-514350">
              <a:buFont typeface="+mj-lt"/>
              <a:buAutoNum type="arabicPeriod"/>
            </a:pPr>
            <a:r>
              <a:rPr lang="en-GB" sz="2900" dirty="0"/>
              <a:t>Validation workshop report (5 June)</a:t>
            </a:r>
          </a:p>
          <a:p>
            <a:pPr marL="514350" indent="-514350">
              <a:buFont typeface="+mj-lt"/>
              <a:buAutoNum type="arabicPeriod"/>
            </a:pPr>
            <a:r>
              <a:rPr lang="en-GB" sz="2900" dirty="0"/>
              <a:t>Finalise the PIF based on inputs from this workshop (15 June)</a:t>
            </a:r>
          </a:p>
          <a:p>
            <a:pPr marL="514350" indent="-514350">
              <a:buFont typeface="+mj-lt"/>
              <a:buAutoNum type="arabicPeriod"/>
            </a:pPr>
            <a:r>
              <a:rPr lang="en-GB" sz="2900" dirty="0"/>
              <a:t>Finalise the Social and Environmental Screening Procedure (SESP) </a:t>
            </a:r>
          </a:p>
          <a:p>
            <a:pPr marL="514350" indent="-514350">
              <a:buFont typeface="+mj-lt"/>
              <a:buAutoNum type="arabicPeriod"/>
            </a:pPr>
            <a:r>
              <a:rPr lang="en-GB" sz="2900" dirty="0"/>
              <a:t>Submit PIF and SESP for technical clearance by UNDP (mid-June)</a:t>
            </a:r>
          </a:p>
          <a:p>
            <a:pPr marL="514350" indent="-514350">
              <a:buFont typeface="+mj-lt"/>
              <a:buAutoNum type="arabicPeriod"/>
            </a:pPr>
            <a:r>
              <a:rPr lang="en-GB" sz="2900" dirty="0"/>
              <a:t>Prepare the PPG Initiation plan (July)</a:t>
            </a:r>
          </a:p>
          <a:p>
            <a:pPr marL="514350" indent="-514350">
              <a:buFont typeface="+mj-lt"/>
              <a:buAutoNum type="arabicPeriod"/>
            </a:pPr>
            <a:r>
              <a:rPr lang="en-GB" sz="2900" dirty="0"/>
              <a:t>Finalise PIF and SESP for submission to GEF Secretariat (August)</a:t>
            </a:r>
          </a:p>
          <a:p>
            <a:pPr marL="514350" indent="-514350">
              <a:buFont typeface="+mj-lt"/>
              <a:buAutoNum type="arabicPeriod"/>
            </a:pPr>
            <a:r>
              <a:rPr lang="en-GB" sz="2900" dirty="0"/>
              <a:t>Respond to comments from GEF Secretariat (Sept./Oct.)</a:t>
            </a:r>
          </a:p>
          <a:p>
            <a:pPr marL="514350" indent="-514350">
              <a:buFont typeface="+mj-lt"/>
              <a:buAutoNum type="arabicPeriod"/>
            </a:pPr>
            <a:r>
              <a:rPr lang="en-GB" sz="2900" dirty="0"/>
              <a:t>PIF approval in the Work Programme confirmed by GEF Council (Dec)</a:t>
            </a:r>
          </a:p>
          <a:p>
            <a:pPr marL="514350" indent="-514350">
              <a:buFont typeface="+mj-lt"/>
              <a:buAutoNum type="arabicPeriod"/>
            </a:pPr>
            <a:r>
              <a:rPr lang="en-GB" sz="2900" dirty="0"/>
              <a:t>Launch PPG (early 2022)</a:t>
            </a:r>
          </a:p>
          <a:p>
            <a:pPr marL="514350" indent="-514350">
              <a:buFont typeface="+mj-lt"/>
              <a:buAutoNum type="arabicPeriod"/>
            </a:pPr>
            <a:r>
              <a:rPr lang="en-GB" sz="2900" dirty="0"/>
              <a:t>Launch project (early 2023)</a:t>
            </a:r>
          </a:p>
          <a:p>
            <a:endParaRPr lang="en-GB" sz="2900" dirty="0"/>
          </a:p>
          <a:p>
            <a:endParaRPr lang="en-GB" sz="2900" dirty="0"/>
          </a:p>
        </p:txBody>
      </p:sp>
      <p:pic>
        <p:nvPicPr>
          <p:cNvPr id="5" name="Picture 4">
            <a:extLst>
              <a:ext uri="{FF2B5EF4-FFF2-40B4-BE49-F238E27FC236}">
                <a16:creationId xmlns:a16="http://schemas.microsoft.com/office/drawing/2014/main" xmlns="" id="{1AB63042-49B4-4834-8E03-5B11B7C3BFF9}"/>
              </a:ext>
            </a:extLst>
          </p:cNvPr>
          <p:cNvPicPr>
            <a:picLocks noChangeAspect="1"/>
          </p:cNvPicPr>
          <p:nvPr/>
        </p:nvPicPr>
        <p:blipFill rotWithShape="1">
          <a:blip r:embed="rId3"/>
          <a:srcRect l="26206" r="26208" b="1"/>
          <a:stretch/>
        </p:blipFill>
        <p:spPr>
          <a:xfrm>
            <a:off x="20" y="10"/>
            <a:ext cx="6844719" cy="9601190"/>
          </a:xfrm>
          <a:prstGeom prst="rect">
            <a:avLst/>
          </a:prstGeom>
          <a:effectLst/>
        </p:spPr>
      </p:pic>
      <p:cxnSp>
        <p:nvCxnSpPr>
          <p:cNvPr id="21" name="Straight Connector 20">
            <a:extLst>
              <a:ext uri="{FF2B5EF4-FFF2-40B4-BE49-F238E27FC236}">
                <a16:creationId xmlns:a16="http://schemas.microsoft.com/office/drawing/2014/main" xmlns="" id="{A7F400EE-A8A5-48AF-B4D6-291B52C6F0B0}"/>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a:off x="7502316" y="2961163"/>
            <a:ext cx="9316164" cy="0"/>
          </a:xfrm>
          <a:prstGeom prst="line">
            <a:avLst/>
          </a:prstGeom>
          <a:ln w="19050">
            <a:solidFill>
              <a:srgbClr val="8E754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287233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xmlns="" id="{9206DBA8-7F5B-44E5-A83C-00DA409261D2}"/>
              </a:ext>
            </a:extLst>
          </p:cNvPr>
          <p:cNvSpPr>
            <a:spLocks noGrp="1"/>
          </p:cNvSpPr>
          <p:nvPr>
            <p:ph type="title"/>
          </p:nvPr>
        </p:nvSpPr>
        <p:spPr>
          <a:xfrm>
            <a:off x="3027045" y="4800600"/>
            <a:ext cx="11086648" cy="1280160"/>
          </a:xfrm>
        </p:spPr>
        <p:txBody>
          <a:bodyPr>
            <a:normAutofit fontScale="90000"/>
          </a:bodyPr>
          <a:lstStyle/>
          <a:p>
            <a:pPr>
              <a:defRPr/>
            </a:pPr>
            <a:r>
              <a:rPr lang="en-GB" dirty="0" err="1"/>
              <a:t>Kalahngan</a:t>
            </a:r>
            <a:r>
              <a:rPr lang="en-GB" dirty="0"/>
              <a:t>! </a:t>
            </a:r>
            <a:r>
              <a:rPr lang="en-GB" dirty="0" err="1"/>
              <a:t>Kinisou</a:t>
            </a:r>
            <a:r>
              <a:rPr lang="en-GB" dirty="0"/>
              <a:t>! </a:t>
            </a:r>
            <a:r>
              <a:rPr lang="en-GB" dirty="0" err="1"/>
              <a:t>Kammagar</a:t>
            </a:r>
            <a:r>
              <a:rPr lang="en-GB" dirty="0"/>
              <a:t>! </a:t>
            </a:r>
            <a:r>
              <a:rPr lang="en-GB" dirty="0" err="1"/>
              <a:t>Kulo</a:t>
            </a:r>
            <a:r>
              <a:rPr lang="en-GB" dirty="0"/>
              <a:t>!</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8EB904D4-6A2E-4510-AF42-F0EE05EF7899}"/>
              </a:ext>
            </a:extLst>
          </p:cNvPr>
          <p:cNvSpPr>
            <a:spLocks noGrp="1"/>
          </p:cNvSpPr>
          <p:nvPr>
            <p:ph type="title"/>
          </p:nvPr>
        </p:nvSpPr>
        <p:spPr>
          <a:xfrm>
            <a:off x="1014153" y="1615000"/>
            <a:ext cx="4725590" cy="6245628"/>
          </a:xfrm>
        </p:spPr>
        <p:txBody>
          <a:bodyPr>
            <a:normAutofit/>
          </a:bodyPr>
          <a:lstStyle/>
          <a:p>
            <a:r>
              <a:rPr lang="en-GB" b="1" dirty="0">
                <a:solidFill>
                  <a:srgbClr val="FFFFFF"/>
                </a:solidFill>
              </a:rPr>
              <a:t>Main changes since Inception Workshop</a:t>
            </a: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1E7D2BB9-74C3-4081-B987-0839D22EF97D}"/>
              </a:ext>
            </a:extLst>
          </p:cNvPr>
          <p:cNvSpPr>
            <a:spLocks noGrp="1"/>
          </p:cNvSpPr>
          <p:nvPr>
            <p:ph idx="1"/>
          </p:nvPr>
        </p:nvSpPr>
        <p:spPr>
          <a:xfrm>
            <a:off x="6574563" y="264096"/>
            <a:ext cx="10611356" cy="9217024"/>
          </a:xfrm>
        </p:spPr>
        <p:txBody>
          <a:bodyPr anchor="ctr">
            <a:noAutofit/>
          </a:bodyPr>
          <a:lstStyle/>
          <a:p>
            <a:r>
              <a:rPr lang="en-GB" sz="3600" dirty="0"/>
              <a:t>Single GEF focal area project – Land Degradation (prioritising agriculture and infrastructure sectors) </a:t>
            </a:r>
          </a:p>
          <a:p>
            <a:r>
              <a:rPr lang="en-GB" sz="3600" dirty="0"/>
              <a:t>Biodiversity and climate change considered as co-benefits</a:t>
            </a:r>
          </a:p>
          <a:p>
            <a:r>
              <a:rPr lang="en-GB" sz="3600" dirty="0"/>
              <a:t>Structure and Theory of Change largely unchanged - minor restructuring of a few Outputs</a:t>
            </a:r>
          </a:p>
          <a:p>
            <a:r>
              <a:rPr lang="en-GB" sz="3600" dirty="0"/>
              <a:t>Indicative activities added based on priorities identified at the inception workshop and landscape templates</a:t>
            </a:r>
          </a:p>
          <a:p>
            <a:pPr lvl="1"/>
            <a:r>
              <a:rPr lang="en-GB" sz="3000" dirty="0"/>
              <a:t>High degree of consistency in priorities between states</a:t>
            </a:r>
          </a:p>
          <a:p>
            <a:pPr lvl="1"/>
            <a:r>
              <a:rPr lang="en-GB" sz="3000" dirty="0"/>
              <a:t>Avoided emphasis on: Invasive alien species (GEF-6 project), protected areas (GEF-4 and GEF-5), fisheries sector </a:t>
            </a:r>
          </a:p>
          <a:p>
            <a:pPr lvl="1"/>
            <a:r>
              <a:rPr lang="en-GB" sz="3000" dirty="0"/>
              <a:t>SWM focus on composting and litter; may be some opportunity to support other low-cost aspects of recycling</a:t>
            </a:r>
          </a:p>
          <a:p>
            <a:pPr lvl="1"/>
            <a:r>
              <a:rPr lang="en-GB" sz="3000" dirty="0"/>
              <a:t>Not all items on the wish list included if not directly related to land degradation</a:t>
            </a:r>
          </a:p>
        </p:txBody>
      </p:sp>
    </p:spTree>
    <p:extLst>
      <p:ext uri="{BB962C8B-B14F-4D97-AF65-F5344CB8AC3E}">
        <p14:creationId xmlns:p14="http://schemas.microsoft.com/office/powerpoint/2010/main" val="34279257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8" name="Rectangle 27">
            <a:extLst>
              <a:ext uri="{FF2B5EF4-FFF2-40B4-BE49-F238E27FC236}">
                <a16:creationId xmlns:a16="http://schemas.microsoft.com/office/drawing/2014/main" xmlns="" id="{1B15ED52-F352-441B-82BF-E0EA34836D0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8002250" cy="96012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xmlns="" id="{3B2E3793-BFE6-45A2-9B7B-E18844431C9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1" y="-1"/>
            <a:ext cx="18002246" cy="2227038"/>
          </a:xfrm>
          <a:prstGeom prst="rect">
            <a:avLst/>
          </a:prstGeom>
          <a:gradFill>
            <a:gsLst>
              <a:gs pos="0">
                <a:srgbClr val="000000"/>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xmlns="" id="{BC4C4868-CB8F-4AF9-9CDB-8108F2C19B6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4" y="0"/>
            <a:ext cx="11982756" cy="2227038"/>
          </a:xfrm>
          <a:prstGeom prst="rect">
            <a:avLst/>
          </a:prstGeom>
          <a:gradFill>
            <a:gsLst>
              <a:gs pos="20000">
                <a:schemeClr val="accent1">
                  <a:alpha val="0"/>
                </a:schemeClr>
              </a:gs>
              <a:gs pos="100000">
                <a:schemeClr val="accent1">
                  <a:lumMod val="50000"/>
                  <a:alpha val="5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xmlns="" id="{375E0459-6403-40CD-989D-56A4407CA12E}"/>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11982746" y="-1"/>
            <a:ext cx="6019499" cy="2227038"/>
          </a:xfrm>
          <a:prstGeom prst="rect">
            <a:avLst/>
          </a:prstGeom>
          <a:gradFill>
            <a:gsLst>
              <a:gs pos="0">
                <a:schemeClr val="accent1">
                  <a:alpha val="66000"/>
                </a:schemeClr>
              </a:gs>
              <a:gs pos="100000">
                <a:srgbClr val="000000">
                  <a:alpha val="30000"/>
                </a:srgb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xmlns="" id="{53E5B1A8-3AC9-4BD1-9BBC-78CA94F2D1B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78258" y="-1"/>
            <a:ext cx="17323986" cy="2236405"/>
          </a:xfrm>
          <a:prstGeom prst="rect">
            <a:avLst/>
          </a:prstGeom>
          <a:gradFill>
            <a:gsLst>
              <a:gs pos="50000">
                <a:srgbClr val="000000">
                  <a:alpha val="0"/>
                </a:srgbClr>
              </a:gs>
              <a:gs pos="99000">
                <a:schemeClr val="accent1">
                  <a:lumMod val="50000"/>
                  <a:alpha val="52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6320804E-F3AC-458F-A5D4-0AFB408E6C7F}"/>
              </a:ext>
            </a:extLst>
          </p:cNvPr>
          <p:cNvSpPr>
            <a:spLocks noGrp="1"/>
          </p:cNvSpPr>
          <p:nvPr>
            <p:ph type="title"/>
          </p:nvPr>
        </p:nvSpPr>
        <p:spPr>
          <a:xfrm>
            <a:off x="2025251" y="412353"/>
            <a:ext cx="14611990" cy="1447136"/>
          </a:xfrm>
        </p:spPr>
        <p:txBody>
          <a:bodyPr>
            <a:normAutofit/>
          </a:bodyPr>
          <a:lstStyle/>
          <a:p>
            <a:r>
              <a:rPr lang="en-GB" sz="5700" dirty="0">
                <a:solidFill>
                  <a:srgbClr val="FFFFFF"/>
                </a:solidFill>
              </a:rPr>
              <a:t>Common priorities</a:t>
            </a:r>
          </a:p>
        </p:txBody>
      </p:sp>
      <p:sp>
        <p:nvSpPr>
          <p:cNvPr id="3" name="Content Placeholder 2">
            <a:extLst>
              <a:ext uri="{FF2B5EF4-FFF2-40B4-BE49-F238E27FC236}">
                <a16:creationId xmlns:a16="http://schemas.microsoft.com/office/drawing/2014/main" xmlns="" id="{09785AB2-A8EA-48E7-AE77-983C4883721B}"/>
              </a:ext>
            </a:extLst>
          </p:cNvPr>
          <p:cNvSpPr>
            <a:spLocks noGrp="1"/>
          </p:cNvSpPr>
          <p:nvPr>
            <p:ph idx="1"/>
          </p:nvPr>
        </p:nvSpPr>
        <p:spPr>
          <a:xfrm>
            <a:off x="2025251" y="3245474"/>
            <a:ext cx="14358140" cy="5659581"/>
          </a:xfrm>
        </p:spPr>
        <p:txBody>
          <a:bodyPr anchor="ctr">
            <a:normAutofit/>
          </a:bodyPr>
          <a:lstStyle/>
          <a:p>
            <a:pPr marL="342900" lvl="0" indent="-342900">
              <a:buFont typeface="Symbol" panose="05050102010706020507" pitchFamily="18" charset="2"/>
              <a:buChar char=""/>
            </a:pPr>
            <a:r>
              <a:rPr lang="en-US" sz="2900" b="1" dirty="0">
                <a:effectLst/>
                <a:ea typeface="Times New Roman" panose="02020603050405020304" pitchFamily="18" charset="0"/>
              </a:rPr>
              <a:t>Watershed / forest degradation </a:t>
            </a:r>
            <a:r>
              <a:rPr lang="en-US" sz="2900" dirty="0">
                <a:effectLst/>
                <a:ea typeface="Times New Roman" panose="02020603050405020304" pitchFamily="18" charset="0"/>
              </a:rPr>
              <a:t>- agricultural encroachment, deforestation and infrastructure development, leading to soil erosion, changed run-off and sedimentation</a:t>
            </a:r>
            <a:endParaRPr lang="en-GB" sz="2900" dirty="0">
              <a:effectLst/>
              <a:ea typeface="Times New Roman" panose="02020603050405020304" pitchFamily="18" charset="0"/>
            </a:endParaRPr>
          </a:p>
          <a:p>
            <a:pPr marL="342900" lvl="0" indent="-342900">
              <a:buFont typeface="Symbol" panose="05050102010706020507" pitchFamily="18" charset="2"/>
              <a:buChar char=""/>
            </a:pPr>
            <a:r>
              <a:rPr lang="en-US" sz="2900" b="1" dirty="0">
                <a:effectLst/>
                <a:ea typeface="Times New Roman" panose="02020603050405020304" pitchFamily="18" charset="0"/>
              </a:rPr>
              <a:t>Unsustainable agriculture practices</a:t>
            </a:r>
            <a:endParaRPr lang="en-GB" sz="2900" b="1" dirty="0">
              <a:effectLst/>
              <a:ea typeface="Times New Roman" panose="02020603050405020304" pitchFamily="18" charset="0"/>
            </a:endParaRPr>
          </a:p>
          <a:p>
            <a:pPr marL="342900" lvl="0" indent="-342900">
              <a:buFont typeface="Symbol" panose="05050102010706020507" pitchFamily="18" charset="2"/>
              <a:buChar char=""/>
            </a:pPr>
            <a:r>
              <a:rPr lang="en-US" sz="2900" b="1" dirty="0">
                <a:effectLst/>
                <a:ea typeface="Times New Roman" panose="02020603050405020304" pitchFamily="18" charset="0"/>
              </a:rPr>
              <a:t>Pollution of watercourses </a:t>
            </a:r>
            <a:r>
              <a:rPr lang="en-US" sz="2900" dirty="0">
                <a:effectLst/>
                <a:ea typeface="Times New Roman" panose="02020603050405020304" pitchFamily="18" charset="0"/>
              </a:rPr>
              <a:t>from piggeries, waste, fertilizers etc.</a:t>
            </a:r>
            <a:endParaRPr lang="en-GB" sz="2900" dirty="0">
              <a:effectLst/>
              <a:ea typeface="Times New Roman" panose="02020603050405020304" pitchFamily="18" charset="0"/>
            </a:endParaRPr>
          </a:p>
          <a:p>
            <a:pPr marL="342900" lvl="0" indent="-342900">
              <a:buFont typeface="Symbol" panose="05050102010706020507" pitchFamily="18" charset="2"/>
              <a:buChar char=""/>
            </a:pPr>
            <a:r>
              <a:rPr lang="en-US" sz="2900" b="1" dirty="0">
                <a:effectLst/>
                <a:ea typeface="Times New Roman" panose="02020603050405020304" pitchFamily="18" charset="0"/>
              </a:rPr>
              <a:t>Mangrove / coastal wetlands destruction </a:t>
            </a:r>
            <a:r>
              <a:rPr lang="en-US" sz="2900" dirty="0">
                <a:effectLst/>
                <a:ea typeface="Times New Roman" panose="02020603050405020304" pitchFamily="18" charset="0"/>
              </a:rPr>
              <a:t>through conversion, cutting and waste</a:t>
            </a:r>
            <a:endParaRPr lang="en-GB" sz="2900" dirty="0">
              <a:effectLst/>
              <a:ea typeface="Times New Roman" panose="02020603050405020304" pitchFamily="18" charset="0"/>
            </a:endParaRPr>
          </a:p>
          <a:p>
            <a:pPr marL="342900" lvl="0" indent="-342900">
              <a:buFont typeface="Symbol" panose="05050102010706020507" pitchFamily="18" charset="2"/>
              <a:buChar char=""/>
            </a:pPr>
            <a:r>
              <a:rPr lang="en-US" sz="2900" b="1" dirty="0">
                <a:effectLst/>
                <a:ea typeface="Times New Roman" panose="02020603050405020304" pitchFamily="18" charset="0"/>
              </a:rPr>
              <a:t>Poorly designed coastal development </a:t>
            </a:r>
            <a:r>
              <a:rPr lang="en-US" sz="2900" dirty="0">
                <a:effectLst/>
                <a:ea typeface="Times New Roman" panose="02020603050405020304" pitchFamily="18" charset="0"/>
              </a:rPr>
              <a:t>(roads and infrastructure) projects and drainage systems affecting coastal erosion, homes and natural habitats</a:t>
            </a:r>
            <a:endParaRPr lang="en-GB" sz="2900" dirty="0">
              <a:ea typeface="Times New Roman" panose="02020603050405020304" pitchFamily="18" charset="0"/>
            </a:endParaRPr>
          </a:p>
          <a:p>
            <a:pPr marL="342900" lvl="0" indent="-342900">
              <a:buFont typeface="Symbol" panose="05050102010706020507" pitchFamily="18" charset="2"/>
              <a:buChar char=""/>
            </a:pPr>
            <a:r>
              <a:rPr lang="en-US" sz="2900" b="1" dirty="0">
                <a:effectLst/>
                <a:ea typeface="Times New Roman" panose="02020603050405020304" pitchFamily="18" charset="0"/>
              </a:rPr>
              <a:t>Dredging and sand/coral mining</a:t>
            </a:r>
          </a:p>
          <a:p>
            <a:pPr marL="342900" lvl="0" indent="-342900">
              <a:buFont typeface="Symbol" panose="05050102010706020507" pitchFamily="18" charset="2"/>
              <a:buChar char=""/>
            </a:pPr>
            <a:endParaRPr lang="en-US" sz="2900" b="1" dirty="0">
              <a:latin typeface="Times New Roman" panose="02020603050405020304" pitchFamily="18" charset="0"/>
            </a:endParaRPr>
          </a:p>
          <a:p>
            <a:pPr marL="0" lvl="0" indent="0">
              <a:buNone/>
            </a:pPr>
            <a:r>
              <a:rPr lang="en-GB" sz="2900" b="1" dirty="0"/>
              <a:t>Climate change </a:t>
            </a:r>
            <a:r>
              <a:rPr lang="en-GB" sz="2900" dirty="0"/>
              <a:t>- cross-cutting theme compounding all land degradation issues </a:t>
            </a:r>
          </a:p>
        </p:txBody>
      </p:sp>
    </p:spTree>
    <p:extLst>
      <p:ext uri="{BB962C8B-B14F-4D97-AF65-F5344CB8AC3E}">
        <p14:creationId xmlns:p14="http://schemas.microsoft.com/office/powerpoint/2010/main" val="165705206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907EF6B7-1338-4443-8C46-6A318D952D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00" y="0"/>
            <a:ext cx="17997750" cy="9601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DAAE4CDD-124C-4DCF-9584-B6033B545DD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6153236" cy="96012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8EB904D4-6A2E-4510-AF42-F0EE05EF7899}"/>
              </a:ext>
            </a:extLst>
          </p:cNvPr>
          <p:cNvSpPr>
            <a:spLocks noGrp="1"/>
          </p:cNvSpPr>
          <p:nvPr>
            <p:ph type="title"/>
          </p:nvPr>
        </p:nvSpPr>
        <p:spPr>
          <a:xfrm>
            <a:off x="1014153" y="1615000"/>
            <a:ext cx="4725590" cy="6245628"/>
          </a:xfrm>
        </p:spPr>
        <p:txBody>
          <a:bodyPr>
            <a:normAutofit/>
          </a:bodyPr>
          <a:lstStyle/>
          <a:p>
            <a:r>
              <a:rPr lang="en-GB" b="1" dirty="0">
                <a:solidFill>
                  <a:srgbClr val="FFFFFF"/>
                </a:solidFill>
              </a:rPr>
              <a:t>Result</a:t>
            </a:r>
          </a:p>
        </p:txBody>
      </p:sp>
      <p:sp>
        <p:nvSpPr>
          <p:cNvPr id="12" name="Arc 11">
            <a:extLst>
              <a:ext uri="{FF2B5EF4-FFF2-40B4-BE49-F238E27FC236}">
                <a16:creationId xmlns:a16="http://schemas.microsoft.com/office/drawing/2014/main" xmlns="" id="{081E4A58-353D-44AE-B2FC-2A74E2E400F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V="1">
            <a:off x="11148640" y="3437670"/>
            <a:ext cx="6029444" cy="5716806"/>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1E7D2BB9-74C3-4081-B987-0839D22EF97D}"/>
              </a:ext>
            </a:extLst>
          </p:cNvPr>
          <p:cNvSpPr>
            <a:spLocks noGrp="1"/>
          </p:cNvSpPr>
          <p:nvPr>
            <p:ph idx="1"/>
          </p:nvPr>
        </p:nvSpPr>
        <p:spPr>
          <a:xfrm>
            <a:off x="6566728" y="827881"/>
            <a:ext cx="10611356" cy="8509223"/>
          </a:xfrm>
        </p:spPr>
        <p:txBody>
          <a:bodyPr anchor="ctr">
            <a:noAutofit/>
          </a:bodyPr>
          <a:lstStyle/>
          <a:p>
            <a:pPr marL="0" indent="0">
              <a:buNone/>
            </a:pPr>
            <a:endParaRPr lang="en-GB" sz="3600" dirty="0"/>
          </a:p>
          <a:p>
            <a:r>
              <a:rPr lang="en-GB" sz="4000" dirty="0"/>
              <a:t>Simple, focused, realistic project</a:t>
            </a:r>
          </a:p>
          <a:p>
            <a:r>
              <a:rPr lang="en-GB" sz="4000" dirty="0"/>
              <a:t>Modest number of indicators/targets to help feasibility of implementation / tracking</a:t>
            </a:r>
          </a:p>
          <a:p>
            <a:r>
              <a:rPr lang="en-GB" sz="4000" dirty="0"/>
              <a:t>Builds on previous GEF investments (</a:t>
            </a:r>
            <a:r>
              <a:rPr lang="en-GB" sz="4000" dirty="0" err="1"/>
              <a:t>eg</a:t>
            </a:r>
            <a:r>
              <a:rPr lang="en-GB" sz="4000" dirty="0"/>
              <a:t> GEF-5 R2R)</a:t>
            </a:r>
          </a:p>
          <a:p>
            <a:r>
              <a:rPr lang="en-GB" sz="4000" dirty="0"/>
              <a:t>Coordinates with other donor initiatives </a:t>
            </a:r>
            <a:r>
              <a:rPr lang="en-GB" sz="4000" dirty="0" err="1"/>
              <a:t>eg.</a:t>
            </a:r>
            <a:r>
              <a:rPr lang="en-GB" sz="4000" dirty="0"/>
              <a:t> GCF Food Security project</a:t>
            </a:r>
          </a:p>
          <a:p>
            <a:r>
              <a:rPr lang="en-GB" sz="4000" dirty="0"/>
              <a:t>Scale of landscapes should allow real project impacts for demonstration / up-scaling </a:t>
            </a:r>
          </a:p>
        </p:txBody>
      </p:sp>
    </p:spTree>
    <p:extLst>
      <p:ext uri="{BB962C8B-B14F-4D97-AF65-F5344CB8AC3E}">
        <p14:creationId xmlns:p14="http://schemas.microsoft.com/office/powerpoint/2010/main" val="10276991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A8A8418-7322-4177-8DE5-3BC9E1270A15}"/>
              </a:ext>
            </a:extLst>
          </p:cNvPr>
          <p:cNvSpPr>
            <a:spLocks noGrp="1"/>
          </p:cNvSpPr>
          <p:nvPr>
            <p:ph type="title"/>
          </p:nvPr>
        </p:nvSpPr>
        <p:spPr>
          <a:xfrm>
            <a:off x="1206202" y="768152"/>
            <a:ext cx="15589845" cy="8352928"/>
          </a:xfrm>
        </p:spPr>
        <p:txBody>
          <a:bodyPr>
            <a:normAutofit/>
          </a:bodyPr>
          <a:lstStyle/>
          <a:p>
            <a:r>
              <a:rPr lang="en-GB" sz="4400" b="1" dirty="0"/>
              <a:t>Title </a:t>
            </a:r>
            <a:r>
              <a:rPr lang="en-GB" sz="4400" dirty="0"/>
              <a:t/>
            </a:r>
            <a:br>
              <a:rPr lang="en-GB" sz="4400" dirty="0"/>
            </a:br>
            <a:r>
              <a:rPr lang="en-GB" sz="4400" dirty="0"/>
              <a:t>Securing climate-resilient sustainable land management and progress towards land degradation neutrality in the Federated States of Micronesia.</a:t>
            </a:r>
            <a:br>
              <a:rPr lang="en-GB" sz="4400" dirty="0"/>
            </a:br>
            <a:r>
              <a:rPr lang="en-GB" sz="4400" dirty="0"/>
              <a:t/>
            </a:r>
            <a:br>
              <a:rPr lang="en-GB" sz="4400" dirty="0"/>
            </a:br>
            <a:r>
              <a:rPr lang="en-GB" sz="4400" dirty="0"/>
              <a:t/>
            </a:r>
            <a:br>
              <a:rPr lang="en-GB" sz="4400" dirty="0"/>
            </a:br>
            <a:r>
              <a:rPr lang="en-GB" sz="4400" b="1" dirty="0"/>
              <a:t>Objective</a:t>
            </a:r>
            <a:r>
              <a:rPr lang="en-GB" sz="4400" dirty="0"/>
              <a:t/>
            </a:r>
            <a:br>
              <a:rPr lang="en-GB" sz="4400" dirty="0"/>
            </a:br>
            <a:r>
              <a:rPr lang="en-GB" sz="4400" dirty="0"/>
              <a:t>To secure critical ecosystem services through climate-resilient sustainable land and coastal management contributing to land degradation neutrality </a:t>
            </a:r>
            <a:r>
              <a:rPr lang="en-GB" dirty="0">
                <a:solidFill>
                  <a:srgbClr val="C00000"/>
                </a:solidFill>
              </a:rPr>
              <a:t/>
            </a:r>
            <a:br>
              <a:rPr lang="en-GB" dirty="0">
                <a:solidFill>
                  <a:srgbClr val="C00000"/>
                </a:solidFill>
              </a:rPr>
            </a:br>
            <a:endParaRPr lang="en-GB" dirty="0">
              <a:solidFill>
                <a:srgbClr val="C00000"/>
              </a:solidFill>
            </a:endParaRPr>
          </a:p>
        </p:txBody>
      </p:sp>
    </p:spTree>
    <p:extLst>
      <p:ext uri="{BB962C8B-B14F-4D97-AF65-F5344CB8AC3E}">
        <p14:creationId xmlns:p14="http://schemas.microsoft.com/office/powerpoint/2010/main" val="5979423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xmlns="" id="{D569BBD4-EB49-4112-9C13-7F8E4457C2FE}"/>
              </a:ext>
            </a:extLst>
          </p:cNvPr>
          <p:cNvSpPr txBox="1"/>
          <p:nvPr/>
        </p:nvSpPr>
        <p:spPr>
          <a:xfrm>
            <a:off x="1242153" y="3302812"/>
            <a:ext cx="5036130" cy="4795060"/>
          </a:xfrm>
          <a:prstGeom prst="rect">
            <a:avLst/>
          </a:prstGeom>
        </p:spPr>
        <p:txBody>
          <a:bodyPr vert="horz" lIns="91440" tIns="45720" rIns="91440" bIns="45720" rtlCol="0">
            <a:normAutofit lnSpcReduction="10000"/>
          </a:bodyPr>
          <a:lstStyle/>
          <a:p>
            <a:pPr defTabSz="914400">
              <a:lnSpc>
                <a:spcPct val="90000"/>
              </a:lnSpc>
              <a:spcAft>
                <a:spcPts val="600"/>
              </a:spcAft>
            </a:pPr>
            <a:r>
              <a:rPr lang="en-US" sz="3600" b="0" i="1" u="none" strike="noStrike" baseline="0" dirty="0"/>
              <a:t>“A state whereby the amount and quality of land resources necessary to support ecosystem functions and services and enhance food security remain stable or increase within specified temporal and spatial scales and ecosystems.”</a:t>
            </a:r>
            <a:endParaRPr lang="en-US" sz="3600" dirty="0"/>
          </a:p>
        </p:txBody>
      </p:sp>
      <p:pic>
        <p:nvPicPr>
          <p:cNvPr id="3" name="Picture 4" descr="The land degradation neutrality response hierarchy | Knowledge Hub">
            <a:extLst>
              <a:ext uri="{FF2B5EF4-FFF2-40B4-BE49-F238E27FC236}">
                <a16:creationId xmlns:a16="http://schemas.microsoft.com/office/drawing/2014/main" xmlns="" id="{34419D80-4C6A-4956-BC93-68318A51BA1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532" r="-1" b="-1"/>
          <a:stretch/>
        </p:blipFill>
        <p:spPr bwMode="auto">
          <a:xfrm>
            <a:off x="7566570" y="888134"/>
            <a:ext cx="9829791" cy="7693227"/>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xmlns="" id="{35FDC19B-9B09-4537-AD35-2DDDC62A0779}"/>
              </a:ext>
            </a:extLst>
          </p:cNvPr>
          <p:cNvSpPr txBox="1"/>
          <p:nvPr/>
        </p:nvSpPr>
        <p:spPr>
          <a:xfrm>
            <a:off x="1440285" y="1416224"/>
            <a:ext cx="4608512" cy="1200329"/>
          </a:xfrm>
          <a:prstGeom prst="rect">
            <a:avLst/>
          </a:prstGeom>
          <a:noFill/>
        </p:spPr>
        <p:txBody>
          <a:bodyPr wrap="square" rtlCol="0">
            <a:spAutoFit/>
          </a:bodyPr>
          <a:lstStyle/>
          <a:p>
            <a:pPr algn="ctr"/>
            <a:r>
              <a:rPr lang="en-GB" sz="3600" b="1" dirty="0"/>
              <a:t>LAND DEGRADATION NEUTRALITY</a:t>
            </a:r>
          </a:p>
        </p:txBody>
      </p:sp>
    </p:spTree>
    <p:extLst>
      <p:ext uri="{BB962C8B-B14F-4D97-AF65-F5344CB8AC3E}">
        <p14:creationId xmlns:p14="http://schemas.microsoft.com/office/powerpoint/2010/main" val="1207708821"/>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lumMod val="60000"/>
            <a:lumOff val="40000"/>
          </a:schemeClr>
        </a:solidFill>
        <a:ln>
          <a:solidFill>
            <a:schemeClr val="accent4">
              <a:lumMod val="75000"/>
            </a:schemeClr>
          </a:solidFill>
        </a:ln>
      </a:spPr>
      <a:bodyPr lIns="121789" tIns="60894" rIns="121789" bIns="60894" rtlCol="0" anchor="t"/>
      <a:lstStyle>
        <a:defPPr>
          <a:defRPr sz="1200" b="1" dirty="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5168</TotalTime>
  <Words>3796</Words>
  <Application>Microsoft Office PowerPoint</Application>
  <PresentationFormat>Custom</PresentationFormat>
  <Paragraphs>394</Paragraphs>
  <Slides>49</Slides>
  <Notes>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49</vt:i4>
      </vt:variant>
    </vt:vector>
  </HeadingPairs>
  <TitlesOfParts>
    <vt:vector size="54" baseType="lpstr">
      <vt:lpstr>Arial</vt:lpstr>
      <vt:lpstr>Calibri</vt:lpstr>
      <vt:lpstr>Symbol</vt:lpstr>
      <vt:lpstr>Times New Roman</vt:lpstr>
      <vt:lpstr>Office Theme</vt:lpstr>
      <vt:lpstr>GEF-7 FSM Land Degradation Project 28 May 2021, Federated States of Micronesia</vt:lpstr>
      <vt:lpstr>PowerPoint Presentation</vt:lpstr>
      <vt:lpstr>Key tasks for the validation workshop</vt:lpstr>
      <vt:lpstr>Key project features</vt:lpstr>
      <vt:lpstr>Main changes since Inception Workshop</vt:lpstr>
      <vt:lpstr>Common priorities</vt:lpstr>
      <vt:lpstr>Result</vt:lpstr>
      <vt:lpstr>Title  Securing climate-resilient sustainable land management and progress towards land degradation neutrality in the Federated States of Micronesia.   Objective To secure critical ecosystem services through climate-resilient sustainable land and coastal management contributing to land degradation neutrality  </vt:lpstr>
      <vt:lpstr>PowerPoint Presentation</vt:lpstr>
      <vt:lpstr>PowerPoint Presentation</vt:lpstr>
      <vt:lpstr>Budget Allocation between Components  - USD (after PPG, fees and project management costs)</vt:lpstr>
      <vt:lpstr>Co-financing</vt:lpstr>
      <vt:lpstr>Discussion – Introduction</vt:lpstr>
      <vt:lpstr>Component 1 Strengthening the strategic (institutional, policy, regulatory) framework for addressing land degradation </vt:lpstr>
      <vt:lpstr>Output 1.1  National Action Programme (NAP) for combating land degradation to set priorities, procedures and standards for achieving Land Degradation Neutrality (LDN) across the States, with principles and targets mainstreamed into national and state policies, programmes and budgets</vt:lpstr>
      <vt:lpstr>Output 1.2 Support the updating, strengthening or development of state level laws, regulations, ordinances and standards for combatting land degradation, and strengthen enforcement mechanisms</vt:lpstr>
      <vt:lpstr>Output 1.3 Strengthened state-level land use and spatial plans to avoid, reduce and reverse land degradation through effective prioritization of activities and zoning to achieve LDN</vt:lpstr>
      <vt:lpstr>Output 1.4 Improved institutional coordination, building on existing mechanisms for sustainable land management to address land degradation including private sector engagement and public-private partnerships, building on the cross-sectoral working groups for integrated landscape management established/strengthened by the GEF-5 project</vt:lpstr>
      <vt:lpstr>Component 1 : Indicators and targets</vt:lpstr>
      <vt:lpstr>Discussion – Component 1</vt:lpstr>
      <vt:lpstr>Component 2 Improved information, decision/support tools and capacity for addressing land degradation </vt:lpstr>
      <vt:lpstr>Output 2.1 National level spatial mapping and strengthening of baseline information for sharing with states to assess LDN baseline and support target-setting and SLM measures</vt:lpstr>
      <vt:lpstr>Output 2.2 Vulnerability assessments of natural capital and ecosystem services to land degradation and climate-induced risks to support planning and zoning. </vt:lpstr>
      <vt:lpstr>Output 2.3 Protocols for monitoring land degradation and practical guidelines for SLM in the agriculture and infrastructure sectors. </vt:lpstr>
      <vt:lpstr>Output 2.4 Capacity building for government officers, extension staff, community groups, NGOs etc), plus technology transfer and equipment for LDN monitoring and SLM ensuring that training and extension programs are gender-focused and gender-responsive. </vt:lpstr>
      <vt:lpstr>Component 2 : Indicators and targets</vt:lpstr>
      <vt:lpstr>Discussion – Component 2</vt:lpstr>
      <vt:lpstr>Component 3 Climate-smart sustainable land management in critical landscapes and coastal zones improves ecosystem services and reduces land degradation (demonstration activities) </vt:lpstr>
      <vt:lpstr>PowerPoint Presentation</vt:lpstr>
      <vt:lpstr>PowerPoint Presentation</vt:lpstr>
      <vt:lpstr>Output 3.1 Community-led participatory integrated landscape management and rehabilitation plans co-designed, agreed and implemented to avoid, reduce and reverse land degradation, to protect ecosystem services. </vt:lpstr>
      <vt:lpstr>Output 3.2 Targeted ecosystem rehabilitation measures (nature-based solutions) piloted in innovative partnerships with community and the private sector in degraded watersheds and coastal zones to reduce and reverse land degradation and localized threats to vulnerable ecosystems, delivering multiple benefits including resilience to climate change (eg reduced risk of erosion and flooding) and improved food and water security (natural water purification and protection of taro patches and fisheries). </vt:lpstr>
      <vt:lpstr>Output 3.3 Smallholder farmers on traditionally-owned lands supported to implement traditional and innovative climate-smart agricultural practices for sustainable land management and climate change adaptation that contribute to LDN, protect ecosystem services and food security and enhance incomes. </vt:lpstr>
      <vt:lpstr>Component 3: Indicators and targets</vt:lpstr>
      <vt:lpstr>Discussion – Component 3</vt:lpstr>
      <vt:lpstr>Component 4 Effective knowledge management, gender mainstreaming, and M&amp;E </vt:lpstr>
      <vt:lpstr>Output 4.1 Raised awareness of SLM and the benefits of tackling land degradation through communications, education and campaigns and community participation. </vt:lpstr>
      <vt:lpstr>Output 4.2 Knowledge management to share information and project lessons between states, landscapes and communities including through an on-line portal, learning exchanges and demonstration farms/farmer associations</vt:lpstr>
      <vt:lpstr>Output 4.3 South-South cooperation across the Pacific and with other SIDS to exchange best practices/learn lessons to support LDN/SLM</vt:lpstr>
      <vt:lpstr>Output 4.4 Project M&amp;E, safeguards and gender mainstreaming to support effective project management and maximize project impact</vt:lpstr>
      <vt:lpstr>Component 4: Indicators and targets</vt:lpstr>
      <vt:lpstr>Discussion – Component 4</vt:lpstr>
      <vt:lpstr>Project Management Arrangements</vt:lpstr>
      <vt:lpstr>Project Management Arrangements</vt:lpstr>
      <vt:lpstr>Coordination with other projects</vt:lpstr>
      <vt:lpstr>Discussion – Management arrangements and coordination</vt:lpstr>
      <vt:lpstr>  Concluding Discussion and Next Steps  </vt:lpstr>
      <vt:lpstr>Next steps</vt:lpstr>
      <vt:lpstr>Kalahngan! Kinisou! Kammagar! Kulo!</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GEF-7 Biodiversity Project, PIF Technical Working Group meeting 14 September 2020, Honiara, Solomon Islands</dc:title>
  <dc:creator>Mike</dc:creator>
  <cp:lastModifiedBy>Skiis Dewey</cp:lastModifiedBy>
  <cp:revision>128</cp:revision>
  <cp:lastPrinted>2020-09-13T12:41:26Z</cp:lastPrinted>
  <dcterms:created xsi:type="dcterms:W3CDTF">2020-09-13T08:39:21Z</dcterms:created>
  <dcterms:modified xsi:type="dcterms:W3CDTF">2021-05-31T03:54:22Z</dcterms:modified>
</cp:coreProperties>
</file>